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9" r:id="rId3"/>
    <p:sldId id="258" r:id="rId4"/>
    <p:sldId id="278" r:id="rId5"/>
    <p:sldId id="280" r:id="rId6"/>
    <p:sldId id="259" r:id="rId7"/>
    <p:sldId id="257" r:id="rId8"/>
    <p:sldId id="261" r:id="rId9"/>
    <p:sldId id="262" r:id="rId10"/>
    <p:sldId id="260"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ONG VAN" initials="HV" lastIdx="1" clrIdx="0">
    <p:extLst>
      <p:ext uri="{19B8F6BF-5375-455C-9EA6-DF929625EA0E}">
        <p15:presenceInfo xmlns:p15="http://schemas.microsoft.com/office/powerpoint/2012/main" userId="HONG VA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3-08-18T13:45:16.021" idx="1">
    <p:pos x="7779" y="0"/>
    <p:text/>
    <p:extLst>
      <p:ext uri="{C676402C-5697-4E1C-873F-D02D1690AC5C}">
        <p15:threadingInfo xmlns:p15="http://schemas.microsoft.com/office/powerpoint/2012/main" timeZoneBias="-420"/>
      </p:ext>
    </p:extLs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B064B86-9B9D-4F2F-B10A-2E2BC397A935}" type="doc">
      <dgm:prSet loTypeId="urn:microsoft.com/office/officeart/2005/8/layout/arrow2" loCatId="process" qsTypeId="urn:microsoft.com/office/officeart/2005/8/quickstyle/simple1" qsCatId="simple" csTypeId="urn:microsoft.com/office/officeart/2005/8/colors/accent1_2" csCatId="accent1" phldr="1"/>
      <dgm:spPr/>
      <dgm:t>
        <a:bodyPr/>
        <a:lstStyle/>
        <a:p>
          <a:endParaRPr lang="en-US"/>
        </a:p>
      </dgm:t>
    </dgm:pt>
    <dgm:pt modelId="{7AC0A08D-D384-4B0A-AF8A-F77C2A77EB1A}">
      <dgm:prSet phldrT="[Text]" custT="1"/>
      <dgm:spPr/>
      <dgm:t>
        <a:bodyPr/>
        <a:lstStyle/>
        <a:p>
          <a:r>
            <a:rPr lang="en-US" sz="3600" smtClean="0">
              <a:solidFill>
                <a:srgbClr val="FF0000"/>
              </a:solidFill>
              <a:latin typeface="Times New Roman" panose="02020603050405020304" pitchFamily="18" charset="0"/>
              <a:ea typeface="Times New Roman" panose="02020603050405020304" pitchFamily="18" charset="0"/>
            </a:rPr>
            <a:t>a) </a:t>
          </a:r>
          <a:r>
            <a:rPr lang="en-US" sz="3200" smtClean="0">
              <a:solidFill>
                <a:srgbClr val="FF0000"/>
              </a:solidFill>
              <a:latin typeface="Times New Roman" panose="02020603050405020304" pitchFamily="18" charset="0"/>
              <a:ea typeface="Times New Roman" panose="02020603050405020304" pitchFamily="18" charset="0"/>
            </a:rPr>
            <a:t>Khiển</a:t>
          </a:r>
          <a:r>
            <a:rPr lang="en-US" sz="3600" smtClean="0">
              <a:solidFill>
                <a:srgbClr val="FF0000"/>
              </a:solidFill>
              <a:latin typeface="Times New Roman" panose="02020603050405020304" pitchFamily="18" charset="0"/>
              <a:ea typeface="Times New Roman" panose="02020603050405020304" pitchFamily="18" charset="0"/>
            </a:rPr>
            <a:t> trách. </a:t>
          </a:r>
          <a:endParaRPr lang="en-US" sz="3600"/>
        </a:p>
      </dgm:t>
    </dgm:pt>
    <dgm:pt modelId="{D0700224-4C45-4C1F-A1AB-90E379F001B8}" type="parTrans" cxnId="{E6A21A9C-2D5F-4613-BF7B-FF67ECF04118}">
      <dgm:prSet/>
      <dgm:spPr/>
      <dgm:t>
        <a:bodyPr/>
        <a:lstStyle/>
        <a:p>
          <a:endParaRPr lang="en-US"/>
        </a:p>
      </dgm:t>
    </dgm:pt>
    <dgm:pt modelId="{3EE579E4-28BA-46EC-BB19-B622CD8AE931}" type="sibTrans" cxnId="{E6A21A9C-2D5F-4613-BF7B-FF67ECF04118}">
      <dgm:prSet/>
      <dgm:spPr/>
      <dgm:t>
        <a:bodyPr/>
        <a:lstStyle/>
        <a:p>
          <a:endParaRPr lang="en-US"/>
        </a:p>
      </dgm:t>
    </dgm:pt>
    <dgm:pt modelId="{835CF772-94B7-42AB-8345-D2003A7169A3}">
      <dgm:prSet phldrT="[Text]" custT="1"/>
      <dgm:spPr/>
      <dgm:t>
        <a:bodyPr/>
        <a:lstStyle/>
        <a:p>
          <a:r>
            <a:rPr lang="en-US" sz="3600" smtClean="0">
              <a:solidFill>
                <a:srgbClr val="FF0000"/>
              </a:solidFill>
              <a:latin typeface="Times New Roman" panose="02020603050405020304" pitchFamily="18" charset="0"/>
              <a:ea typeface="Times New Roman" panose="02020603050405020304" pitchFamily="18" charset="0"/>
            </a:rPr>
            <a:t>b) Cảnh cáo. </a:t>
          </a:r>
          <a:endParaRPr lang="en-US" sz="3600"/>
        </a:p>
      </dgm:t>
    </dgm:pt>
    <dgm:pt modelId="{016B8FDA-B16B-43BE-B310-23D2BE16ACE4}" type="parTrans" cxnId="{C5211879-4282-4729-970E-1177D50A41FB}">
      <dgm:prSet/>
      <dgm:spPr/>
      <dgm:t>
        <a:bodyPr/>
        <a:lstStyle/>
        <a:p>
          <a:endParaRPr lang="en-US"/>
        </a:p>
      </dgm:t>
    </dgm:pt>
    <dgm:pt modelId="{43CA8AD4-202F-4FDC-8592-282360B1505A}" type="sibTrans" cxnId="{C5211879-4282-4729-970E-1177D50A41FB}">
      <dgm:prSet/>
      <dgm:spPr/>
      <dgm:t>
        <a:bodyPr/>
        <a:lstStyle/>
        <a:p>
          <a:endParaRPr lang="en-US"/>
        </a:p>
      </dgm:t>
    </dgm:pt>
    <dgm:pt modelId="{7F16CF8F-4370-4F5E-A85A-AD9E9167849D}">
      <dgm:prSet phldrT="[Text]" custT="1"/>
      <dgm:spPr/>
      <dgm:t>
        <a:bodyPr/>
        <a:lstStyle/>
        <a:p>
          <a:r>
            <a:rPr lang="en-US" sz="3600" smtClean="0">
              <a:solidFill>
                <a:srgbClr val="FF0000"/>
              </a:solidFill>
              <a:latin typeface="Times New Roman" panose="02020603050405020304" pitchFamily="18" charset="0"/>
              <a:ea typeface="Times New Roman" panose="02020603050405020304" pitchFamily="18" charset="0"/>
            </a:rPr>
            <a:t>c) Cách chức. </a:t>
          </a:r>
          <a:endParaRPr lang="en-US" sz="3600"/>
        </a:p>
      </dgm:t>
    </dgm:pt>
    <dgm:pt modelId="{7279A6CD-172D-4591-A1B5-5F195BA4C3DF}" type="sibTrans" cxnId="{829A65AC-8496-4C16-9D80-21B14E70E56D}">
      <dgm:prSet/>
      <dgm:spPr/>
      <dgm:t>
        <a:bodyPr/>
        <a:lstStyle/>
        <a:p>
          <a:endParaRPr lang="en-US"/>
        </a:p>
      </dgm:t>
    </dgm:pt>
    <dgm:pt modelId="{6CA21EE0-AFC3-4333-A328-5491354560B0}" type="parTrans" cxnId="{829A65AC-8496-4C16-9D80-21B14E70E56D}">
      <dgm:prSet/>
      <dgm:spPr/>
      <dgm:t>
        <a:bodyPr/>
        <a:lstStyle/>
        <a:p>
          <a:endParaRPr lang="en-US"/>
        </a:p>
      </dgm:t>
    </dgm:pt>
    <dgm:pt modelId="{4127C136-7FD6-441A-9F30-16737AED4FAD}">
      <dgm:prSet/>
      <dgm:spPr/>
      <dgm:t>
        <a:bodyPr/>
        <a:lstStyle/>
        <a:p>
          <a:r>
            <a:rPr lang="en-US" smtClean="0">
              <a:latin typeface="Times New Roman" panose="02020603050405020304" pitchFamily="18" charset="0"/>
              <a:ea typeface="Times New Roman" panose="02020603050405020304" pitchFamily="18" charset="0"/>
            </a:rPr>
            <a:t>1. Đối với </a:t>
          </a:r>
          <a:r>
            <a:rPr lang="en-US" b="1" smtClean="0">
              <a:latin typeface="Times New Roman" panose="02020603050405020304" pitchFamily="18" charset="0"/>
              <a:ea typeface="Times New Roman" panose="02020603050405020304" pitchFamily="18" charset="0"/>
            </a:rPr>
            <a:t>cán bộ</a:t>
          </a:r>
          <a:endParaRPr lang="en-US"/>
        </a:p>
      </dgm:t>
    </dgm:pt>
    <dgm:pt modelId="{C3DD73DE-1CE8-40D4-AD4B-E2C18AD17F42}" type="parTrans" cxnId="{357D7938-9AB4-41EC-99DD-BCFBDFF5E47F}">
      <dgm:prSet/>
      <dgm:spPr/>
      <dgm:t>
        <a:bodyPr/>
        <a:lstStyle/>
        <a:p>
          <a:endParaRPr lang="en-US"/>
        </a:p>
      </dgm:t>
    </dgm:pt>
    <dgm:pt modelId="{FBF2E778-8BA1-47AE-9DE6-5B8EB380FF3E}" type="sibTrans" cxnId="{357D7938-9AB4-41EC-99DD-BCFBDFF5E47F}">
      <dgm:prSet/>
      <dgm:spPr/>
      <dgm:t>
        <a:bodyPr/>
        <a:lstStyle/>
        <a:p>
          <a:endParaRPr lang="en-US"/>
        </a:p>
      </dgm:t>
    </dgm:pt>
    <dgm:pt modelId="{0BCFAF0B-F22E-4C27-900A-89541B1C0F31}" type="pres">
      <dgm:prSet presAssocID="{9B064B86-9B9D-4F2F-B10A-2E2BC397A935}" presName="arrowDiagram" presStyleCnt="0">
        <dgm:presLayoutVars>
          <dgm:chMax val="5"/>
          <dgm:dir/>
          <dgm:resizeHandles val="exact"/>
        </dgm:presLayoutVars>
      </dgm:prSet>
      <dgm:spPr/>
      <dgm:t>
        <a:bodyPr/>
        <a:lstStyle/>
        <a:p>
          <a:endParaRPr lang="en-US"/>
        </a:p>
      </dgm:t>
    </dgm:pt>
    <dgm:pt modelId="{61C4FD20-E7BC-449D-BDBD-C71698AEBEE3}" type="pres">
      <dgm:prSet presAssocID="{9B064B86-9B9D-4F2F-B10A-2E2BC397A935}" presName="arrow" presStyleLbl="bgShp" presStyleIdx="0" presStyleCnt="1" custScaleX="115396" custLinFactNeighborX="1936" custLinFactNeighborY="1549"/>
      <dgm:spPr/>
    </dgm:pt>
    <dgm:pt modelId="{A0610A54-C109-44F0-8340-3B92B05361BB}" type="pres">
      <dgm:prSet presAssocID="{9B064B86-9B9D-4F2F-B10A-2E2BC397A935}" presName="arrowDiagram4" presStyleCnt="0"/>
      <dgm:spPr/>
    </dgm:pt>
    <dgm:pt modelId="{91CB126E-0446-4B61-B69A-2422CBDFB603}" type="pres">
      <dgm:prSet presAssocID="{7AC0A08D-D384-4B0A-AF8A-F77C2A77EB1A}" presName="bullet4a" presStyleLbl="node1" presStyleIdx="0" presStyleCnt="4"/>
      <dgm:spPr/>
    </dgm:pt>
    <dgm:pt modelId="{7BB947CF-F1AD-4D50-8AB7-A8371A924732}" type="pres">
      <dgm:prSet presAssocID="{7AC0A08D-D384-4B0A-AF8A-F77C2A77EB1A}" presName="textBox4a" presStyleLbl="revTx" presStyleIdx="0" presStyleCnt="4">
        <dgm:presLayoutVars>
          <dgm:bulletEnabled val="1"/>
        </dgm:presLayoutVars>
      </dgm:prSet>
      <dgm:spPr/>
      <dgm:t>
        <a:bodyPr/>
        <a:lstStyle/>
        <a:p>
          <a:endParaRPr lang="en-US"/>
        </a:p>
      </dgm:t>
    </dgm:pt>
    <dgm:pt modelId="{E60D7F4E-8DB8-4BC8-8A05-251302363491}" type="pres">
      <dgm:prSet presAssocID="{835CF772-94B7-42AB-8345-D2003A7169A3}" presName="bullet4b" presStyleLbl="node1" presStyleIdx="1" presStyleCnt="4"/>
      <dgm:spPr/>
    </dgm:pt>
    <dgm:pt modelId="{A01B80AF-583C-4B24-AC79-729030B0A933}" type="pres">
      <dgm:prSet presAssocID="{835CF772-94B7-42AB-8345-D2003A7169A3}" presName="textBox4b" presStyleLbl="revTx" presStyleIdx="1" presStyleCnt="4">
        <dgm:presLayoutVars>
          <dgm:bulletEnabled val="1"/>
        </dgm:presLayoutVars>
      </dgm:prSet>
      <dgm:spPr/>
      <dgm:t>
        <a:bodyPr/>
        <a:lstStyle/>
        <a:p>
          <a:endParaRPr lang="en-US"/>
        </a:p>
      </dgm:t>
    </dgm:pt>
    <dgm:pt modelId="{371668A7-8D1D-4A13-ABD9-60FA057B8B28}" type="pres">
      <dgm:prSet presAssocID="{7F16CF8F-4370-4F5E-A85A-AD9E9167849D}" presName="bullet4c" presStyleLbl="node1" presStyleIdx="2" presStyleCnt="4"/>
      <dgm:spPr/>
    </dgm:pt>
    <dgm:pt modelId="{1EB90F19-6800-42B2-8298-FE57848A69CA}" type="pres">
      <dgm:prSet presAssocID="{7F16CF8F-4370-4F5E-A85A-AD9E9167849D}" presName="textBox4c" presStyleLbl="revTx" presStyleIdx="2" presStyleCnt="4">
        <dgm:presLayoutVars>
          <dgm:bulletEnabled val="1"/>
        </dgm:presLayoutVars>
      </dgm:prSet>
      <dgm:spPr/>
      <dgm:t>
        <a:bodyPr/>
        <a:lstStyle/>
        <a:p>
          <a:endParaRPr lang="en-US"/>
        </a:p>
      </dgm:t>
    </dgm:pt>
    <dgm:pt modelId="{F12A90A1-7463-48AF-A07D-3C2AC24D3F35}" type="pres">
      <dgm:prSet presAssocID="{4127C136-7FD6-441A-9F30-16737AED4FAD}" presName="bullet4d" presStyleLbl="node1" presStyleIdx="3" presStyleCnt="4"/>
      <dgm:spPr/>
    </dgm:pt>
    <dgm:pt modelId="{368AAEB0-5313-4BFB-827C-524A91194FBA}" type="pres">
      <dgm:prSet presAssocID="{4127C136-7FD6-441A-9F30-16737AED4FAD}" presName="textBox4d" presStyleLbl="revTx" presStyleIdx="3" presStyleCnt="4" custScaleX="202112" custScaleY="23985" custLinFactX="-142410" custLinFactNeighborX="-200000" custLinFactNeighborY="-74612">
        <dgm:presLayoutVars>
          <dgm:bulletEnabled val="1"/>
        </dgm:presLayoutVars>
      </dgm:prSet>
      <dgm:spPr/>
      <dgm:t>
        <a:bodyPr/>
        <a:lstStyle/>
        <a:p>
          <a:endParaRPr lang="en-US"/>
        </a:p>
      </dgm:t>
    </dgm:pt>
  </dgm:ptLst>
  <dgm:cxnLst>
    <dgm:cxn modelId="{9AAE4B2B-6099-454A-A1EF-6D5ED492B77B}" type="presOf" srcId="{835CF772-94B7-42AB-8345-D2003A7169A3}" destId="{A01B80AF-583C-4B24-AC79-729030B0A933}" srcOrd="0" destOrd="0" presId="urn:microsoft.com/office/officeart/2005/8/layout/arrow2"/>
    <dgm:cxn modelId="{C5211879-4282-4729-970E-1177D50A41FB}" srcId="{9B064B86-9B9D-4F2F-B10A-2E2BC397A935}" destId="{835CF772-94B7-42AB-8345-D2003A7169A3}" srcOrd="1" destOrd="0" parTransId="{016B8FDA-B16B-43BE-B310-23D2BE16ACE4}" sibTransId="{43CA8AD4-202F-4FDC-8592-282360B1505A}"/>
    <dgm:cxn modelId="{667E05C8-5168-4EE5-AAEC-C8BB948C074C}" type="presOf" srcId="{7F16CF8F-4370-4F5E-A85A-AD9E9167849D}" destId="{1EB90F19-6800-42B2-8298-FE57848A69CA}" srcOrd="0" destOrd="0" presId="urn:microsoft.com/office/officeart/2005/8/layout/arrow2"/>
    <dgm:cxn modelId="{8F417FF5-5097-482A-B57A-5D5E179EA2DB}" type="presOf" srcId="{4127C136-7FD6-441A-9F30-16737AED4FAD}" destId="{368AAEB0-5313-4BFB-827C-524A91194FBA}" srcOrd="0" destOrd="0" presId="urn:microsoft.com/office/officeart/2005/8/layout/arrow2"/>
    <dgm:cxn modelId="{357D7938-9AB4-41EC-99DD-BCFBDFF5E47F}" srcId="{9B064B86-9B9D-4F2F-B10A-2E2BC397A935}" destId="{4127C136-7FD6-441A-9F30-16737AED4FAD}" srcOrd="3" destOrd="0" parTransId="{C3DD73DE-1CE8-40D4-AD4B-E2C18AD17F42}" sibTransId="{FBF2E778-8BA1-47AE-9DE6-5B8EB380FF3E}"/>
    <dgm:cxn modelId="{829A65AC-8496-4C16-9D80-21B14E70E56D}" srcId="{9B064B86-9B9D-4F2F-B10A-2E2BC397A935}" destId="{7F16CF8F-4370-4F5E-A85A-AD9E9167849D}" srcOrd="2" destOrd="0" parTransId="{6CA21EE0-AFC3-4333-A328-5491354560B0}" sibTransId="{7279A6CD-172D-4591-A1B5-5F195BA4C3DF}"/>
    <dgm:cxn modelId="{79AE157F-3E83-4252-B8D9-91366AE42390}" type="presOf" srcId="{7AC0A08D-D384-4B0A-AF8A-F77C2A77EB1A}" destId="{7BB947CF-F1AD-4D50-8AB7-A8371A924732}" srcOrd="0" destOrd="0" presId="urn:microsoft.com/office/officeart/2005/8/layout/arrow2"/>
    <dgm:cxn modelId="{E6A21A9C-2D5F-4613-BF7B-FF67ECF04118}" srcId="{9B064B86-9B9D-4F2F-B10A-2E2BC397A935}" destId="{7AC0A08D-D384-4B0A-AF8A-F77C2A77EB1A}" srcOrd="0" destOrd="0" parTransId="{D0700224-4C45-4C1F-A1AB-90E379F001B8}" sibTransId="{3EE579E4-28BA-46EC-BB19-B622CD8AE931}"/>
    <dgm:cxn modelId="{53A78557-2F96-4079-86EB-53EDC5F0082E}" type="presOf" srcId="{9B064B86-9B9D-4F2F-B10A-2E2BC397A935}" destId="{0BCFAF0B-F22E-4C27-900A-89541B1C0F31}" srcOrd="0" destOrd="0" presId="urn:microsoft.com/office/officeart/2005/8/layout/arrow2"/>
    <dgm:cxn modelId="{EE5FEDBA-71F9-4C56-8963-11CCE37D9773}" type="presParOf" srcId="{0BCFAF0B-F22E-4C27-900A-89541B1C0F31}" destId="{61C4FD20-E7BC-449D-BDBD-C71698AEBEE3}" srcOrd="0" destOrd="0" presId="urn:microsoft.com/office/officeart/2005/8/layout/arrow2"/>
    <dgm:cxn modelId="{7FF62310-0CD1-4FC4-8C28-9617C04B842D}" type="presParOf" srcId="{0BCFAF0B-F22E-4C27-900A-89541B1C0F31}" destId="{A0610A54-C109-44F0-8340-3B92B05361BB}" srcOrd="1" destOrd="0" presId="urn:microsoft.com/office/officeart/2005/8/layout/arrow2"/>
    <dgm:cxn modelId="{5A39C613-B060-400B-9DC3-4F08D0696967}" type="presParOf" srcId="{A0610A54-C109-44F0-8340-3B92B05361BB}" destId="{91CB126E-0446-4B61-B69A-2422CBDFB603}" srcOrd="0" destOrd="0" presId="urn:microsoft.com/office/officeart/2005/8/layout/arrow2"/>
    <dgm:cxn modelId="{E59E7200-8AB7-44AC-A7A7-D5FCFC96FE88}" type="presParOf" srcId="{A0610A54-C109-44F0-8340-3B92B05361BB}" destId="{7BB947CF-F1AD-4D50-8AB7-A8371A924732}" srcOrd="1" destOrd="0" presId="urn:microsoft.com/office/officeart/2005/8/layout/arrow2"/>
    <dgm:cxn modelId="{172A67FC-2973-43DE-AD87-FBCB377B6F83}" type="presParOf" srcId="{A0610A54-C109-44F0-8340-3B92B05361BB}" destId="{E60D7F4E-8DB8-4BC8-8A05-251302363491}" srcOrd="2" destOrd="0" presId="urn:microsoft.com/office/officeart/2005/8/layout/arrow2"/>
    <dgm:cxn modelId="{0A250198-38F9-436F-A01A-CEF2BFA3BA05}" type="presParOf" srcId="{A0610A54-C109-44F0-8340-3B92B05361BB}" destId="{A01B80AF-583C-4B24-AC79-729030B0A933}" srcOrd="3" destOrd="0" presId="urn:microsoft.com/office/officeart/2005/8/layout/arrow2"/>
    <dgm:cxn modelId="{9CB5DE62-43EB-4B55-ADFA-9412B5775DDF}" type="presParOf" srcId="{A0610A54-C109-44F0-8340-3B92B05361BB}" destId="{371668A7-8D1D-4A13-ABD9-60FA057B8B28}" srcOrd="4" destOrd="0" presId="urn:microsoft.com/office/officeart/2005/8/layout/arrow2"/>
    <dgm:cxn modelId="{DE245184-9E86-48F1-A2E5-A749945CB53D}" type="presParOf" srcId="{A0610A54-C109-44F0-8340-3B92B05361BB}" destId="{1EB90F19-6800-42B2-8298-FE57848A69CA}" srcOrd="5" destOrd="0" presId="urn:microsoft.com/office/officeart/2005/8/layout/arrow2"/>
    <dgm:cxn modelId="{513BBF6B-453E-4007-9B8C-6B2BAF856394}" type="presParOf" srcId="{A0610A54-C109-44F0-8340-3B92B05361BB}" destId="{F12A90A1-7463-48AF-A07D-3C2AC24D3F35}" srcOrd="6" destOrd="0" presId="urn:microsoft.com/office/officeart/2005/8/layout/arrow2"/>
    <dgm:cxn modelId="{3EFE3C77-C263-4144-AC56-66F7E72AF9CA}" type="presParOf" srcId="{A0610A54-C109-44F0-8340-3B92B05361BB}" destId="{368AAEB0-5313-4BFB-827C-524A91194FBA}" srcOrd="7" destOrd="0" presId="urn:microsoft.com/office/officeart/2005/8/layout/arrow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B064B86-9B9D-4F2F-B10A-2E2BC397A935}" type="doc">
      <dgm:prSet loTypeId="urn:microsoft.com/office/officeart/2005/8/layout/arrow2" loCatId="process" qsTypeId="urn:microsoft.com/office/officeart/2005/8/quickstyle/simple1" qsCatId="simple" csTypeId="urn:microsoft.com/office/officeart/2005/8/colors/accent1_2" csCatId="accent1" phldr="1"/>
      <dgm:spPr/>
      <dgm:t>
        <a:bodyPr/>
        <a:lstStyle/>
        <a:p>
          <a:endParaRPr lang="en-US"/>
        </a:p>
      </dgm:t>
    </dgm:pt>
    <dgm:pt modelId="{7AC0A08D-D384-4B0A-AF8A-F77C2A77EB1A}">
      <dgm:prSet phldrT="[Text]" custT="1"/>
      <dgm:spPr/>
      <dgm:t>
        <a:bodyPr/>
        <a:lstStyle/>
        <a:p>
          <a:r>
            <a:rPr lang="en-US" sz="3600" smtClean="0">
              <a:solidFill>
                <a:srgbClr val="FF0000"/>
              </a:solidFill>
              <a:latin typeface="Times New Roman" panose="02020603050405020304" pitchFamily="18" charset="0"/>
              <a:ea typeface="Times New Roman" panose="02020603050405020304" pitchFamily="18" charset="0"/>
            </a:rPr>
            <a:t>a) </a:t>
          </a:r>
          <a:r>
            <a:rPr lang="en-US" sz="3200" smtClean="0">
              <a:solidFill>
                <a:srgbClr val="FF0000"/>
              </a:solidFill>
              <a:latin typeface="Times New Roman" panose="02020603050405020304" pitchFamily="18" charset="0"/>
              <a:ea typeface="Times New Roman" panose="02020603050405020304" pitchFamily="18" charset="0"/>
            </a:rPr>
            <a:t>Khiển</a:t>
          </a:r>
          <a:r>
            <a:rPr lang="en-US" sz="3600" smtClean="0">
              <a:solidFill>
                <a:srgbClr val="FF0000"/>
              </a:solidFill>
              <a:latin typeface="Times New Roman" panose="02020603050405020304" pitchFamily="18" charset="0"/>
              <a:ea typeface="Times New Roman" panose="02020603050405020304" pitchFamily="18" charset="0"/>
            </a:rPr>
            <a:t> trách. </a:t>
          </a:r>
          <a:endParaRPr lang="en-US" sz="3600"/>
        </a:p>
      </dgm:t>
    </dgm:pt>
    <dgm:pt modelId="{D0700224-4C45-4C1F-A1AB-90E379F001B8}" type="parTrans" cxnId="{E6A21A9C-2D5F-4613-BF7B-FF67ECF04118}">
      <dgm:prSet/>
      <dgm:spPr/>
      <dgm:t>
        <a:bodyPr/>
        <a:lstStyle/>
        <a:p>
          <a:endParaRPr lang="en-US"/>
        </a:p>
      </dgm:t>
    </dgm:pt>
    <dgm:pt modelId="{3EE579E4-28BA-46EC-BB19-B622CD8AE931}" type="sibTrans" cxnId="{E6A21A9C-2D5F-4613-BF7B-FF67ECF04118}">
      <dgm:prSet/>
      <dgm:spPr/>
      <dgm:t>
        <a:bodyPr/>
        <a:lstStyle/>
        <a:p>
          <a:endParaRPr lang="en-US"/>
        </a:p>
      </dgm:t>
    </dgm:pt>
    <dgm:pt modelId="{835CF772-94B7-42AB-8345-D2003A7169A3}">
      <dgm:prSet phldrT="[Text]" custT="1"/>
      <dgm:spPr/>
      <dgm:t>
        <a:bodyPr/>
        <a:lstStyle/>
        <a:p>
          <a:r>
            <a:rPr lang="en-US" sz="3600" smtClean="0">
              <a:solidFill>
                <a:srgbClr val="FF0000"/>
              </a:solidFill>
              <a:latin typeface="Times New Roman" panose="02020603050405020304" pitchFamily="18" charset="0"/>
              <a:ea typeface="Times New Roman" panose="02020603050405020304" pitchFamily="18" charset="0"/>
            </a:rPr>
            <a:t>b) Cảnh cáo. </a:t>
          </a:r>
          <a:endParaRPr lang="en-US" sz="3600"/>
        </a:p>
      </dgm:t>
    </dgm:pt>
    <dgm:pt modelId="{016B8FDA-B16B-43BE-B310-23D2BE16ACE4}" type="parTrans" cxnId="{C5211879-4282-4729-970E-1177D50A41FB}">
      <dgm:prSet/>
      <dgm:spPr/>
      <dgm:t>
        <a:bodyPr/>
        <a:lstStyle/>
        <a:p>
          <a:endParaRPr lang="en-US"/>
        </a:p>
      </dgm:t>
    </dgm:pt>
    <dgm:pt modelId="{43CA8AD4-202F-4FDC-8592-282360B1505A}" type="sibTrans" cxnId="{C5211879-4282-4729-970E-1177D50A41FB}">
      <dgm:prSet/>
      <dgm:spPr/>
      <dgm:t>
        <a:bodyPr/>
        <a:lstStyle/>
        <a:p>
          <a:endParaRPr lang="en-US"/>
        </a:p>
      </dgm:t>
    </dgm:pt>
    <dgm:pt modelId="{7F16CF8F-4370-4F5E-A85A-AD9E9167849D}">
      <dgm:prSet phldrT="[Text]" custT="1"/>
      <dgm:spPr/>
      <dgm:t>
        <a:bodyPr/>
        <a:lstStyle/>
        <a:p>
          <a:r>
            <a:rPr lang="en-US" sz="3600" smtClean="0">
              <a:solidFill>
                <a:srgbClr val="00B050"/>
              </a:solidFill>
              <a:latin typeface="Times New Roman" panose="02020603050405020304" pitchFamily="18" charset="0"/>
              <a:ea typeface="Times New Roman" panose="02020603050405020304" pitchFamily="18" charset="0"/>
            </a:rPr>
            <a:t>c) Hạ bậc lương</a:t>
          </a:r>
          <a:endParaRPr lang="en-US" sz="3600">
            <a:solidFill>
              <a:srgbClr val="00B050"/>
            </a:solidFill>
          </a:endParaRPr>
        </a:p>
      </dgm:t>
    </dgm:pt>
    <dgm:pt modelId="{7279A6CD-172D-4591-A1B5-5F195BA4C3DF}" type="sibTrans" cxnId="{829A65AC-8496-4C16-9D80-21B14E70E56D}">
      <dgm:prSet/>
      <dgm:spPr/>
      <dgm:t>
        <a:bodyPr/>
        <a:lstStyle/>
        <a:p>
          <a:endParaRPr lang="en-US"/>
        </a:p>
      </dgm:t>
    </dgm:pt>
    <dgm:pt modelId="{6CA21EE0-AFC3-4333-A328-5491354560B0}" type="parTrans" cxnId="{829A65AC-8496-4C16-9D80-21B14E70E56D}">
      <dgm:prSet/>
      <dgm:spPr/>
      <dgm:t>
        <a:bodyPr/>
        <a:lstStyle/>
        <a:p>
          <a:endParaRPr lang="en-US"/>
        </a:p>
      </dgm:t>
    </dgm:pt>
    <dgm:pt modelId="{4127C136-7FD6-441A-9F30-16737AED4FAD}">
      <dgm:prSet/>
      <dgm:spPr/>
      <dgm:t>
        <a:bodyPr/>
        <a:lstStyle/>
        <a:p>
          <a:r>
            <a:rPr lang="en-US" smtClean="0">
              <a:latin typeface="Times New Roman" panose="02020603050405020304" pitchFamily="18" charset="0"/>
              <a:ea typeface="Times New Roman" panose="02020603050405020304" pitchFamily="18" charset="0"/>
            </a:rPr>
            <a:t>2. Đối với </a:t>
          </a:r>
          <a:r>
            <a:rPr lang="en-US" b="1" i="1" smtClean="0">
              <a:latin typeface="Times New Roman" panose="02020603050405020304" pitchFamily="18" charset="0"/>
              <a:ea typeface="Times New Roman" panose="02020603050405020304" pitchFamily="18" charset="0"/>
            </a:rPr>
            <a:t>công chức </a:t>
          </a:r>
          <a:r>
            <a:rPr lang="en-US" b="1" smtClean="0">
              <a:latin typeface="Times New Roman" panose="02020603050405020304" pitchFamily="18" charset="0"/>
              <a:ea typeface="Times New Roman" panose="02020603050405020304" pitchFamily="18" charset="0"/>
            </a:rPr>
            <a:t>KHÔNG giữ chức vụ lãnh đạo, quản lý</a:t>
          </a:r>
          <a:r>
            <a:rPr lang="en-US" smtClean="0">
              <a:latin typeface="Times New Roman" panose="02020603050405020304" pitchFamily="18" charset="0"/>
              <a:ea typeface="Times New Roman" panose="02020603050405020304" pitchFamily="18" charset="0"/>
            </a:rPr>
            <a:t>: </a:t>
          </a:r>
          <a:endParaRPr lang="en-US"/>
        </a:p>
      </dgm:t>
    </dgm:pt>
    <dgm:pt modelId="{C3DD73DE-1CE8-40D4-AD4B-E2C18AD17F42}" type="parTrans" cxnId="{357D7938-9AB4-41EC-99DD-BCFBDFF5E47F}">
      <dgm:prSet/>
      <dgm:spPr/>
      <dgm:t>
        <a:bodyPr/>
        <a:lstStyle/>
        <a:p>
          <a:endParaRPr lang="en-US"/>
        </a:p>
      </dgm:t>
    </dgm:pt>
    <dgm:pt modelId="{FBF2E778-8BA1-47AE-9DE6-5B8EB380FF3E}" type="sibTrans" cxnId="{357D7938-9AB4-41EC-99DD-BCFBDFF5E47F}">
      <dgm:prSet/>
      <dgm:spPr/>
      <dgm:t>
        <a:bodyPr/>
        <a:lstStyle/>
        <a:p>
          <a:endParaRPr lang="en-US"/>
        </a:p>
      </dgm:t>
    </dgm:pt>
    <dgm:pt modelId="{0BCFAF0B-F22E-4C27-900A-89541B1C0F31}" type="pres">
      <dgm:prSet presAssocID="{9B064B86-9B9D-4F2F-B10A-2E2BC397A935}" presName="arrowDiagram" presStyleCnt="0">
        <dgm:presLayoutVars>
          <dgm:chMax val="5"/>
          <dgm:dir/>
          <dgm:resizeHandles val="exact"/>
        </dgm:presLayoutVars>
      </dgm:prSet>
      <dgm:spPr/>
      <dgm:t>
        <a:bodyPr/>
        <a:lstStyle/>
        <a:p>
          <a:endParaRPr lang="en-US"/>
        </a:p>
      </dgm:t>
    </dgm:pt>
    <dgm:pt modelId="{61C4FD20-E7BC-449D-BDBD-C71698AEBEE3}" type="pres">
      <dgm:prSet presAssocID="{9B064B86-9B9D-4F2F-B10A-2E2BC397A935}" presName="arrow" presStyleLbl="bgShp" presStyleIdx="0" presStyleCnt="1" custScaleX="115396" custLinFactNeighborX="1936" custLinFactNeighborY="1549"/>
      <dgm:spPr/>
    </dgm:pt>
    <dgm:pt modelId="{A0610A54-C109-44F0-8340-3B92B05361BB}" type="pres">
      <dgm:prSet presAssocID="{9B064B86-9B9D-4F2F-B10A-2E2BC397A935}" presName="arrowDiagram4" presStyleCnt="0"/>
      <dgm:spPr/>
    </dgm:pt>
    <dgm:pt modelId="{91CB126E-0446-4B61-B69A-2422CBDFB603}" type="pres">
      <dgm:prSet presAssocID="{7AC0A08D-D384-4B0A-AF8A-F77C2A77EB1A}" presName="bullet4a" presStyleLbl="node1" presStyleIdx="0" presStyleCnt="4"/>
      <dgm:spPr/>
    </dgm:pt>
    <dgm:pt modelId="{7BB947CF-F1AD-4D50-8AB7-A8371A924732}" type="pres">
      <dgm:prSet presAssocID="{7AC0A08D-D384-4B0A-AF8A-F77C2A77EB1A}" presName="textBox4a" presStyleLbl="revTx" presStyleIdx="0" presStyleCnt="4">
        <dgm:presLayoutVars>
          <dgm:bulletEnabled val="1"/>
        </dgm:presLayoutVars>
      </dgm:prSet>
      <dgm:spPr/>
      <dgm:t>
        <a:bodyPr/>
        <a:lstStyle/>
        <a:p>
          <a:endParaRPr lang="en-US"/>
        </a:p>
      </dgm:t>
    </dgm:pt>
    <dgm:pt modelId="{E60D7F4E-8DB8-4BC8-8A05-251302363491}" type="pres">
      <dgm:prSet presAssocID="{835CF772-94B7-42AB-8345-D2003A7169A3}" presName="bullet4b" presStyleLbl="node1" presStyleIdx="1" presStyleCnt="4"/>
      <dgm:spPr/>
    </dgm:pt>
    <dgm:pt modelId="{A01B80AF-583C-4B24-AC79-729030B0A933}" type="pres">
      <dgm:prSet presAssocID="{835CF772-94B7-42AB-8345-D2003A7169A3}" presName="textBox4b" presStyleLbl="revTx" presStyleIdx="1" presStyleCnt="4">
        <dgm:presLayoutVars>
          <dgm:bulletEnabled val="1"/>
        </dgm:presLayoutVars>
      </dgm:prSet>
      <dgm:spPr/>
      <dgm:t>
        <a:bodyPr/>
        <a:lstStyle/>
        <a:p>
          <a:endParaRPr lang="en-US"/>
        </a:p>
      </dgm:t>
    </dgm:pt>
    <dgm:pt modelId="{371668A7-8D1D-4A13-ABD9-60FA057B8B28}" type="pres">
      <dgm:prSet presAssocID="{7F16CF8F-4370-4F5E-A85A-AD9E9167849D}" presName="bullet4c" presStyleLbl="node1" presStyleIdx="2" presStyleCnt="4"/>
      <dgm:spPr/>
    </dgm:pt>
    <dgm:pt modelId="{1EB90F19-6800-42B2-8298-FE57848A69CA}" type="pres">
      <dgm:prSet presAssocID="{7F16CF8F-4370-4F5E-A85A-AD9E9167849D}" presName="textBox4c" presStyleLbl="revTx" presStyleIdx="2" presStyleCnt="4" custScaleX="143284" custScaleY="19585" custLinFactNeighborX="18522" custLinFactNeighborY="-34261">
        <dgm:presLayoutVars>
          <dgm:bulletEnabled val="1"/>
        </dgm:presLayoutVars>
      </dgm:prSet>
      <dgm:spPr/>
      <dgm:t>
        <a:bodyPr/>
        <a:lstStyle/>
        <a:p>
          <a:endParaRPr lang="en-US"/>
        </a:p>
      </dgm:t>
    </dgm:pt>
    <dgm:pt modelId="{F12A90A1-7463-48AF-A07D-3C2AC24D3F35}" type="pres">
      <dgm:prSet presAssocID="{4127C136-7FD6-441A-9F30-16737AED4FAD}" presName="bullet4d" presStyleLbl="node1" presStyleIdx="3" presStyleCnt="4"/>
      <dgm:spPr/>
    </dgm:pt>
    <dgm:pt modelId="{368AAEB0-5313-4BFB-827C-524A91194FBA}" type="pres">
      <dgm:prSet presAssocID="{4127C136-7FD6-441A-9F30-16737AED4FAD}" presName="textBox4d" presStyleLbl="revTx" presStyleIdx="3" presStyleCnt="4" custScaleX="331195" custScaleY="19047" custLinFactX="-100000" custLinFactNeighborX="-134989" custLinFactNeighborY="-76333">
        <dgm:presLayoutVars>
          <dgm:bulletEnabled val="1"/>
        </dgm:presLayoutVars>
      </dgm:prSet>
      <dgm:spPr/>
      <dgm:t>
        <a:bodyPr/>
        <a:lstStyle/>
        <a:p>
          <a:endParaRPr lang="en-US"/>
        </a:p>
      </dgm:t>
    </dgm:pt>
  </dgm:ptLst>
  <dgm:cxnLst>
    <dgm:cxn modelId="{9AAE4B2B-6099-454A-A1EF-6D5ED492B77B}" type="presOf" srcId="{835CF772-94B7-42AB-8345-D2003A7169A3}" destId="{A01B80AF-583C-4B24-AC79-729030B0A933}" srcOrd="0" destOrd="0" presId="urn:microsoft.com/office/officeart/2005/8/layout/arrow2"/>
    <dgm:cxn modelId="{C5211879-4282-4729-970E-1177D50A41FB}" srcId="{9B064B86-9B9D-4F2F-B10A-2E2BC397A935}" destId="{835CF772-94B7-42AB-8345-D2003A7169A3}" srcOrd="1" destOrd="0" parTransId="{016B8FDA-B16B-43BE-B310-23D2BE16ACE4}" sibTransId="{43CA8AD4-202F-4FDC-8592-282360B1505A}"/>
    <dgm:cxn modelId="{667E05C8-5168-4EE5-AAEC-C8BB948C074C}" type="presOf" srcId="{7F16CF8F-4370-4F5E-A85A-AD9E9167849D}" destId="{1EB90F19-6800-42B2-8298-FE57848A69CA}" srcOrd="0" destOrd="0" presId="urn:microsoft.com/office/officeart/2005/8/layout/arrow2"/>
    <dgm:cxn modelId="{8F417FF5-5097-482A-B57A-5D5E179EA2DB}" type="presOf" srcId="{4127C136-7FD6-441A-9F30-16737AED4FAD}" destId="{368AAEB0-5313-4BFB-827C-524A91194FBA}" srcOrd="0" destOrd="0" presId="urn:microsoft.com/office/officeart/2005/8/layout/arrow2"/>
    <dgm:cxn modelId="{357D7938-9AB4-41EC-99DD-BCFBDFF5E47F}" srcId="{9B064B86-9B9D-4F2F-B10A-2E2BC397A935}" destId="{4127C136-7FD6-441A-9F30-16737AED4FAD}" srcOrd="3" destOrd="0" parTransId="{C3DD73DE-1CE8-40D4-AD4B-E2C18AD17F42}" sibTransId="{FBF2E778-8BA1-47AE-9DE6-5B8EB380FF3E}"/>
    <dgm:cxn modelId="{829A65AC-8496-4C16-9D80-21B14E70E56D}" srcId="{9B064B86-9B9D-4F2F-B10A-2E2BC397A935}" destId="{7F16CF8F-4370-4F5E-A85A-AD9E9167849D}" srcOrd="2" destOrd="0" parTransId="{6CA21EE0-AFC3-4333-A328-5491354560B0}" sibTransId="{7279A6CD-172D-4591-A1B5-5F195BA4C3DF}"/>
    <dgm:cxn modelId="{79AE157F-3E83-4252-B8D9-91366AE42390}" type="presOf" srcId="{7AC0A08D-D384-4B0A-AF8A-F77C2A77EB1A}" destId="{7BB947CF-F1AD-4D50-8AB7-A8371A924732}" srcOrd="0" destOrd="0" presId="urn:microsoft.com/office/officeart/2005/8/layout/arrow2"/>
    <dgm:cxn modelId="{E6A21A9C-2D5F-4613-BF7B-FF67ECF04118}" srcId="{9B064B86-9B9D-4F2F-B10A-2E2BC397A935}" destId="{7AC0A08D-D384-4B0A-AF8A-F77C2A77EB1A}" srcOrd="0" destOrd="0" parTransId="{D0700224-4C45-4C1F-A1AB-90E379F001B8}" sibTransId="{3EE579E4-28BA-46EC-BB19-B622CD8AE931}"/>
    <dgm:cxn modelId="{53A78557-2F96-4079-86EB-53EDC5F0082E}" type="presOf" srcId="{9B064B86-9B9D-4F2F-B10A-2E2BC397A935}" destId="{0BCFAF0B-F22E-4C27-900A-89541B1C0F31}" srcOrd="0" destOrd="0" presId="urn:microsoft.com/office/officeart/2005/8/layout/arrow2"/>
    <dgm:cxn modelId="{EE5FEDBA-71F9-4C56-8963-11CCE37D9773}" type="presParOf" srcId="{0BCFAF0B-F22E-4C27-900A-89541B1C0F31}" destId="{61C4FD20-E7BC-449D-BDBD-C71698AEBEE3}" srcOrd="0" destOrd="0" presId="urn:microsoft.com/office/officeart/2005/8/layout/arrow2"/>
    <dgm:cxn modelId="{7FF62310-0CD1-4FC4-8C28-9617C04B842D}" type="presParOf" srcId="{0BCFAF0B-F22E-4C27-900A-89541B1C0F31}" destId="{A0610A54-C109-44F0-8340-3B92B05361BB}" srcOrd="1" destOrd="0" presId="urn:microsoft.com/office/officeart/2005/8/layout/arrow2"/>
    <dgm:cxn modelId="{5A39C613-B060-400B-9DC3-4F08D0696967}" type="presParOf" srcId="{A0610A54-C109-44F0-8340-3B92B05361BB}" destId="{91CB126E-0446-4B61-B69A-2422CBDFB603}" srcOrd="0" destOrd="0" presId="urn:microsoft.com/office/officeart/2005/8/layout/arrow2"/>
    <dgm:cxn modelId="{E59E7200-8AB7-44AC-A7A7-D5FCFC96FE88}" type="presParOf" srcId="{A0610A54-C109-44F0-8340-3B92B05361BB}" destId="{7BB947CF-F1AD-4D50-8AB7-A8371A924732}" srcOrd="1" destOrd="0" presId="urn:microsoft.com/office/officeart/2005/8/layout/arrow2"/>
    <dgm:cxn modelId="{172A67FC-2973-43DE-AD87-FBCB377B6F83}" type="presParOf" srcId="{A0610A54-C109-44F0-8340-3B92B05361BB}" destId="{E60D7F4E-8DB8-4BC8-8A05-251302363491}" srcOrd="2" destOrd="0" presId="urn:microsoft.com/office/officeart/2005/8/layout/arrow2"/>
    <dgm:cxn modelId="{0A250198-38F9-436F-A01A-CEF2BFA3BA05}" type="presParOf" srcId="{A0610A54-C109-44F0-8340-3B92B05361BB}" destId="{A01B80AF-583C-4B24-AC79-729030B0A933}" srcOrd="3" destOrd="0" presId="urn:microsoft.com/office/officeart/2005/8/layout/arrow2"/>
    <dgm:cxn modelId="{9CB5DE62-43EB-4B55-ADFA-9412B5775DDF}" type="presParOf" srcId="{A0610A54-C109-44F0-8340-3B92B05361BB}" destId="{371668A7-8D1D-4A13-ABD9-60FA057B8B28}" srcOrd="4" destOrd="0" presId="urn:microsoft.com/office/officeart/2005/8/layout/arrow2"/>
    <dgm:cxn modelId="{DE245184-9E86-48F1-A2E5-A749945CB53D}" type="presParOf" srcId="{A0610A54-C109-44F0-8340-3B92B05361BB}" destId="{1EB90F19-6800-42B2-8298-FE57848A69CA}" srcOrd="5" destOrd="0" presId="urn:microsoft.com/office/officeart/2005/8/layout/arrow2"/>
    <dgm:cxn modelId="{513BBF6B-453E-4007-9B8C-6B2BAF856394}" type="presParOf" srcId="{A0610A54-C109-44F0-8340-3B92B05361BB}" destId="{F12A90A1-7463-48AF-A07D-3C2AC24D3F35}" srcOrd="6" destOrd="0" presId="urn:microsoft.com/office/officeart/2005/8/layout/arrow2"/>
    <dgm:cxn modelId="{3EFE3C77-C263-4144-AC56-66F7E72AF9CA}" type="presParOf" srcId="{A0610A54-C109-44F0-8340-3B92B05361BB}" destId="{368AAEB0-5313-4BFB-827C-524A91194FBA}" srcOrd="7" destOrd="0" presId="urn:microsoft.com/office/officeart/2005/8/layout/arrow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B064B86-9B9D-4F2F-B10A-2E2BC397A935}" type="doc">
      <dgm:prSet loTypeId="urn:microsoft.com/office/officeart/2005/8/layout/arrow2" loCatId="process" qsTypeId="urn:microsoft.com/office/officeart/2005/8/quickstyle/simple1" qsCatId="simple" csTypeId="urn:microsoft.com/office/officeart/2005/8/colors/accent1_2" csCatId="accent1" phldr="1"/>
      <dgm:spPr/>
      <dgm:t>
        <a:bodyPr/>
        <a:lstStyle/>
        <a:p>
          <a:endParaRPr lang="en-US"/>
        </a:p>
      </dgm:t>
    </dgm:pt>
    <dgm:pt modelId="{7AC0A08D-D384-4B0A-AF8A-F77C2A77EB1A}">
      <dgm:prSet phldrT="[Text]" custT="1"/>
      <dgm:spPr/>
      <dgm:t>
        <a:bodyPr/>
        <a:lstStyle/>
        <a:p>
          <a:r>
            <a:rPr lang="en-US" sz="3600" smtClean="0">
              <a:solidFill>
                <a:srgbClr val="FF0000"/>
              </a:solidFill>
              <a:latin typeface="Times New Roman" panose="02020603050405020304" pitchFamily="18" charset="0"/>
              <a:ea typeface="Times New Roman" panose="02020603050405020304" pitchFamily="18" charset="0"/>
            </a:rPr>
            <a:t>a) </a:t>
          </a:r>
          <a:r>
            <a:rPr lang="en-US" sz="3200" smtClean="0">
              <a:solidFill>
                <a:srgbClr val="FF0000"/>
              </a:solidFill>
              <a:latin typeface="Times New Roman" panose="02020603050405020304" pitchFamily="18" charset="0"/>
              <a:ea typeface="Times New Roman" panose="02020603050405020304" pitchFamily="18" charset="0"/>
            </a:rPr>
            <a:t>Khiển</a:t>
          </a:r>
          <a:r>
            <a:rPr lang="en-US" sz="3600" smtClean="0">
              <a:solidFill>
                <a:srgbClr val="FF0000"/>
              </a:solidFill>
              <a:latin typeface="Times New Roman" panose="02020603050405020304" pitchFamily="18" charset="0"/>
              <a:ea typeface="Times New Roman" panose="02020603050405020304" pitchFamily="18" charset="0"/>
            </a:rPr>
            <a:t> trách. </a:t>
          </a:r>
          <a:endParaRPr lang="en-US" sz="3600"/>
        </a:p>
      </dgm:t>
    </dgm:pt>
    <dgm:pt modelId="{D0700224-4C45-4C1F-A1AB-90E379F001B8}" type="parTrans" cxnId="{E6A21A9C-2D5F-4613-BF7B-FF67ECF04118}">
      <dgm:prSet/>
      <dgm:spPr/>
      <dgm:t>
        <a:bodyPr/>
        <a:lstStyle/>
        <a:p>
          <a:endParaRPr lang="en-US"/>
        </a:p>
      </dgm:t>
    </dgm:pt>
    <dgm:pt modelId="{3EE579E4-28BA-46EC-BB19-B622CD8AE931}" type="sibTrans" cxnId="{E6A21A9C-2D5F-4613-BF7B-FF67ECF04118}">
      <dgm:prSet/>
      <dgm:spPr/>
      <dgm:t>
        <a:bodyPr/>
        <a:lstStyle/>
        <a:p>
          <a:endParaRPr lang="en-US"/>
        </a:p>
      </dgm:t>
    </dgm:pt>
    <dgm:pt modelId="{835CF772-94B7-42AB-8345-D2003A7169A3}">
      <dgm:prSet phldrT="[Text]" custT="1"/>
      <dgm:spPr/>
      <dgm:t>
        <a:bodyPr/>
        <a:lstStyle/>
        <a:p>
          <a:r>
            <a:rPr lang="en-US" sz="3600" smtClean="0">
              <a:solidFill>
                <a:srgbClr val="FF0000"/>
              </a:solidFill>
              <a:latin typeface="Times New Roman" panose="02020603050405020304" pitchFamily="18" charset="0"/>
              <a:ea typeface="Times New Roman" panose="02020603050405020304" pitchFamily="18" charset="0"/>
            </a:rPr>
            <a:t>b) Cảnh cáo. </a:t>
          </a:r>
          <a:endParaRPr lang="en-US" sz="3600"/>
        </a:p>
      </dgm:t>
    </dgm:pt>
    <dgm:pt modelId="{016B8FDA-B16B-43BE-B310-23D2BE16ACE4}" type="parTrans" cxnId="{C5211879-4282-4729-970E-1177D50A41FB}">
      <dgm:prSet/>
      <dgm:spPr/>
      <dgm:t>
        <a:bodyPr/>
        <a:lstStyle/>
        <a:p>
          <a:endParaRPr lang="en-US"/>
        </a:p>
      </dgm:t>
    </dgm:pt>
    <dgm:pt modelId="{43CA8AD4-202F-4FDC-8592-282360B1505A}" type="sibTrans" cxnId="{C5211879-4282-4729-970E-1177D50A41FB}">
      <dgm:prSet/>
      <dgm:spPr/>
      <dgm:t>
        <a:bodyPr/>
        <a:lstStyle/>
        <a:p>
          <a:endParaRPr lang="en-US"/>
        </a:p>
      </dgm:t>
    </dgm:pt>
    <dgm:pt modelId="{7F16CF8F-4370-4F5E-A85A-AD9E9167849D}">
      <dgm:prSet phldrT="[Text]" custT="1"/>
      <dgm:spPr/>
      <dgm:t>
        <a:bodyPr/>
        <a:lstStyle/>
        <a:p>
          <a:r>
            <a:rPr lang="en-US" sz="3600" smtClean="0">
              <a:solidFill>
                <a:srgbClr val="002060"/>
              </a:solidFill>
              <a:latin typeface="Times New Roman" panose="02020603050405020304" pitchFamily="18" charset="0"/>
              <a:ea typeface="Times New Roman" panose="02020603050405020304" pitchFamily="18" charset="0"/>
            </a:rPr>
            <a:t>c) Giáng chức</a:t>
          </a:r>
          <a:endParaRPr lang="en-US" sz="3600">
            <a:solidFill>
              <a:srgbClr val="002060"/>
            </a:solidFill>
          </a:endParaRPr>
        </a:p>
      </dgm:t>
    </dgm:pt>
    <dgm:pt modelId="{7279A6CD-172D-4591-A1B5-5F195BA4C3DF}" type="sibTrans" cxnId="{829A65AC-8496-4C16-9D80-21B14E70E56D}">
      <dgm:prSet/>
      <dgm:spPr/>
      <dgm:t>
        <a:bodyPr/>
        <a:lstStyle/>
        <a:p>
          <a:endParaRPr lang="en-US"/>
        </a:p>
      </dgm:t>
    </dgm:pt>
    <dgm:pt modelId="{6CA21EE0-AFC3-4333-A328-5491354560B0}" type="parTrans" cxnId="{829A65AC-8496-4C16-9D80-21B14E70E56D}">
      <dgm:prSet/>
      <dgm:spPr/>
      <dgm:t>
        <a:bodyPr/>
        <a:lstStyle/>
        <a:p>
          <a:endParaRPr lang="en-US"/>
        </a:p>
      </dgm:t>
    </dgm:pt>
    <dgm:pt modelId="{4127C136-7FD6-441A-9F30-16737AED4FAD}">
      <dgm:prSet/>
      <dgm:spPr/>
      <dgm:t>
        <a:bodyPr/>
        <a:lstStyle/>
        <a:p>
          <a:r>
            <a:rPr lang="en-US" smtClean="0">
              <a:latin typeface="Times New Roman" panose="02020603050405020304" pitchFamily="18" charset="0"/>
              <a:ea typeface="Times New Roman" panose="02020603050405020304" pitchFamily="18" charset="0"/>
            </a:rPr>
            <a:t>3. Đối với </a:t>
          </a:r>
          <a:r>
            <a:rPr lang="en-US" b="1" i="1" smtClean="0">
              <a:latin typeface="Times New Roman" panose="02020603050405020304" pitchFamily="18" charset="0"/>
              <a:ea typeface="Times New Roman" panose="02020603050405020304" pitchFamily="18" charset="0"/>
            </a:rPr>
            <a:t>công chức </a:t>
          </a:r>
          <a:r>
            <a:rPr lang="en-US" b="1" smtClean="0">
              <a:latin typeface="Times New Roman" panose="02020603050405020304" pitchFamily="18" charset="0"/>
              <a:ea typeface="Times New Roman" panose="02020603050405020304" pitchFamily="18" charset="0"/>
            </a:rPr>
            <a:t>giữ chức vụ lãnh đạo, quản lý:</a:t>
          </a:r>
          <a:r>
            <a:rPr lang="en-US" smtClean="0">
              <a:latin typeface="Times New Roman" panose="02020603050405020304" pitchFamily="18" charset="0"/>
              <a:ea typeface="Times New Roman" panose="02020603050405020304" pitchFamily="18" charset="0"/>
            </a:rPr>
            <a:t> </a:t>
          </a:r>
          <a:endParaRPr lang="en-US"/>
        </a:p>
      </dgm:t>
    </dgm:pt>
    <dgm:pt modelId="{C3DD73DE-1CE8-40D4-AD4B-E2C18AD17F42}" type="parTrans" cxnId="{357D7938-9AB4-41EC-99DD-BCFBDFF5E47F}">
      <dgm:prSet/>
      <dgm:spPr/>
      <dgm:t>
        <a:bodyPr/>
        <a:lstStyle/>
        <a:p>
          <a:endParaRPr lang="en-US"/>
        </a:p>
      </dgm:t>
    </dgm:pt>
    <dgm:pt modelId="{FBF2E778-8BA1-47AE-9DE6-5B8EB380FF3E}" type="sibTrans" cxnId="{357D7938-9AB4-41EC-99DD-BCFBDFF5E47F}">
      <dgm:prSet/>
      <dgm:spPr/>
      <dgm:t>
        <a:bodyPr/>
        <a:lstStyle/>
        <a:p>
          <a:endParaRPr lang="en-US"/>
        </a:p>
      </dgm:t>
    </dgm:pt>
    <dgm:pt modelId="{0BCFAF0B-F22E-4C27-900A-89541B1C0F31}" type="pres">
      <dgm:prSet presAssocID="{9B064B86-9B9D-4F2F-B10A-2E2BC397A935}" presName="arrowDiagram" presStyleCnt="0">
        <dgm:presLayoutVars>
          <dgm:chMax val="5"/>
          <dgm:dir/>
          <dgm:resizeHandles val="exact"/>
        </dgm:presLayoutVars>
      </dgm:prSet>
      <dgm:spPr/>
      <dgm:t>
        <a:bodyPr/>
        <a:lstStyle/>
        <a:p>
          <a:endParaRPr lang="en-US"/>
        </a:p>
      </dgm:t>
    </dgm:pt>
    <dgm:pt modelId="{61C4FD20-E7BC-449D-BDBD-C71698AEBEE3}" type="pres">
      <dgm:prSet presAssocID="{9B064B86-9B9D-4F2F-B10A-2E2BC397A935}" presName="arrow" presStyleLbl="bgShp" presStyleIdx="0" presStyleCnt="1" custScaleX="115396" custLinFactNeighborX="1936" custLinFactNeighborY="1549"/>
      <dgm:spPr/>
    </dgm:pt>
    <dgm:pt modelId="{A0610A54-C109-44F0-8340-3B92B05361BB}" type="pres">
      <dgm:prSet presAssocID="{9B064B86-9B9D-4F2F-B10A-2E2BC397A935}" presName="arrowDiagram4" presStyleCnt="0"/>
      <dgm:spPr/>
    </dgm:pt>
    <dgm:pt modelId="{91CB126E-0446-4B61-B69A-2422CBDFB603}" type="pres">
      <dgm:prSet presAssocID="{7AC0A08D-D384-4B0A-AF8A-F77C2A77EB1A}" presName="bullet4a" presStyleLbl="node1" presStyleIdx="0" presStyleCnt="4" custLinFactX="-100000" custLinFactNeighborX="-168817" custLinFactNeighborY="93501"/>
      <dgm:spPr/>
    </dgm:pt>
    <dgm:pt modelId="{7BB947CF-F1AD-4D50-8AB7-A8371A924732}" type="pres">
      <dgm:prSet presAssocID="{7AC0A08D-D384-4B0A-AF8A-F77C2A77EB1A}" presName="textBox4a" presStyleLbl="revTx" presStyleIdx="0" presStyleCnt="4" custLinFactNeighborX="-33013" custLinFactNeighborY="21686">
        <dgm:presLayoutVars>
          <dgm:bulletEnabled val="1"/>
        </dgm:presLayoutVars>
      </dgm:prSet>
      <dgm:spPr/>
      <dgm:t>
        <a:bodyPr/>
        <a:lstStyle/>
        <a:p>
          <a:endParaRPr lang="en-US"/>
        </a:p>
      </dgm:t>
    </dgm:pt>
    <dgm:pt modelId="{E60D7F4E-8DB8-4BC8-8A05-251302363491}" type="pres">
      <dgm:prSet presAssocID="{835CF772-94B7-42AB-8345-D2003A7169A3}" presName="bullet4b" presStyleLbl="node1" presStyleIdx="1" presStyleCnt="4" custLinFactX="-100000" custLinFactNeighborX="-115054" custLinFactNeighborY="85901"/>
      <dgm:spPr/>
    </dgm:pt>
    <dgm:pt modelId="{A01B80AF-583C-4B24-AC79-729030B0A933}" type="pres">
      <dgm:prSet presAssocID="{835CF772-94B7-42AB-8345-D2003A7169A3}" presName="textBox4b" presStyleLbl="revTx" presStyleIdx="1" presStyleCnt="4" custScaleX="199885" custScaleY="33178" custLinFactNeighborX="-9601" custLinFactNeighborY="-16470">
        <dgm:presLayoutVars>
          <dgm:bulletEnabled val="1"/>
        </dgm:presLayoutVars>
      </dgm:prSet>
      <dgm:spPr/>
      <dgm:t>
        <a:bodyPr/>
        <a:lstStyle/>
        <a:p>
          <a:endParaRPr lang="en-US"/>
        </a:p>
      </dgm:t>
    </dgm:pt>
    <dgm:pt modelId="{371668A7-8D1D-4A13-ABD9-60FA057B8B28}" type="pres">
      <dgm:prSet presAssocID="{7F16CF8F-4370-4F5E-A85A-AD9E9167849D}" presName="bullet4c" presStyleLbl="node1" presStyleIdx="2" presStyleCnt="4" custLinFactX="-77521" custLinFactNeighborX="-100000" custLinFactNeighborY="85417"/>
      <dgm:spPr/>
    </dgm:pt>
    <dgm:pt modelId="{1EB90F19-6800-42B2-8298-FE57848A69CA}" type="pres">
      <dgm:prSet presAssocID="{7F16CF8F-4370-4F5E-A85A-AD9E9167849D}" presName="textBox4c" presStyleLbl="revTx" presStyleIdx="2" presStyleCnt="4" custScaleX="143284" custScaleY="19585" custLinFactNeighborX="-36521" custLinFactNeighborY="-24865">
        <dgm:presLayoutVars>
          <dgm:bulletEnabled val="1"/>
        </dgm:presLayoutVars>
      </dgm:prSet>
      <dgm:spPr/>
      <dgm:t>
        <a:bodyPr/>
        <a:lstStyle/>
        <a:p>
          <a:endParaRPr lang="en-US"/>
        </a:p>
      </dgm:t>
    </dgm:pt>
    <dgm:pt modelId="{F12A90A1-7463-48AF-A07D-3C2AC24D3F35}" type="pres">
      <dgm:prSet presAssocID="{4127C136-7FD6-441A-9F30-16737AED4FAD}" presName="bullet4d" presStyleLbl="node1" presStyleIdx="3" presStyleCnt="4" custLinFactX="-38117" custLinFactNeighborX="-100000" custLinFactNeighborY="43541"/>
      <dgm:spPr/>
      <dgm:t>
        <a:bodyPr/>
        <a:lstStyle/>
        <a:p>
          <a:endParaRPr lang="en-US"/>
        </a:p>
      </dgm:t>
    </dgm:pt>
    <dgm:pt modelId="{368AAEB0-5313-4BFB-827C-524A91194FBA}" type="pres">
      <dgm:prSet presAssocID="{4127C136-7FD6-441A-9F30-16737AED4FAD}" presName="textBox4d" presStyleLbl="revTx" presStyleIdx="3" presStyleCnt="4" custScaleX="331195" custScaleY="19047" custLinFactX="-100000" custLinFactNeighborX="-134989" custLinFactNeighborY="-76333">
        <dgm:presLayoutVars>
          <dgm:bulletEnabled val="1"/>
        </dgm:presLayoutVars>
      </dgm:prSet>
      <dgm:spPr/>
      <dgm:t>
        <a:bodyPr/>
        <a:lstStyle/>
        <a:p>
          <a:endParaRPr lang="en-US"/>
        </a:p>
      </dgm:t>
    </dgm:pt>
  </dgm:ptLst>
  <dgm:cxnLst>
    <dgm:cxn modelId="{9AAE4B2B-6099-454A-A1EF-6D5ED492B77B}" type="presOf" srcId="{835CF772-94B7-42AB-8345-D2003A7169A3}" destId="{A01B80AF-583C-4B24-AC79-729030B0A933}" srcOrd="0" destOrd="0" presId="urn:microsoft.com/office/officeart/2005/8/layout/arrow2"/>
    <dgm:cxn modelId="{C5211879-4282-4729-970E-1177D50A41FB}" srcId="{9B064B86-9B9D-4F2F-B10A-2E2BC397A935}" destId="{835CF772-94B7-42AB-8345-D2003A7169A3}" srcOrd="1" destOrd="0" parTransId="{016B8FDA-B16B-43BE-B310-23D2BE16ACE4}" sibTransId="{43CA8AD4-202F-4FDC-8592-282360B1505A}"/>
    <dgm:cxn modelId="{667E05C8-5168-4EE5-AAEC-C8BB948C074C}" type="presOf" srcId="{7F16CF8F-4370-4F5E-A85A-AD9E9167849D}" destId="{1EB90F19-6800-42B2-8298-FE57848A69CA}" srcOrd="0" destOrd="0" presId="urn:microsoft.com/office/officeart/2005/8/layout/arrow2"/>
    <dgm:cxn modelId="{8F417FF5-5097-482A-B57A-5D5E179EA2DB}" type="presOf" srcId="{4127C136-7FD6-441A-9F30-16737AED4FAD}" destId="{368AAEB0-5313-4BFB-827C-524A91194FBA}" srcOrd="0" destOrd="0" presId="urn:microsoft.com/office/officeart/2005/8/layout/arrow2"/>
    <dgm:cxn modelId="{357D7938-9AB4-41EC-99DD-BCFBDFF5E47F}" srcId="{9B064B86-9B9D-4F2F-B10A-2E2BC397A935}" destId="{4127C136-7FD6-441A-9F30-16737AED4FAD}" srcOrd="3" destOrd="0" parTransId="{C3DD73DE-1CE8-40D4-AD4B-E2C18AD17F42}" sibTransId="{FBF2E778-8BA1-47AE-9DE6-5B8EB380FF3E}"/>
    <dgm:cxn modelId="{829A65AC-8496-4C16-9D80-21B14E70E56D}" srcId="{9B064B86-9B9D-4F2F-B10A-2E2BC397A935}" destId="{7F16CF8F-4370-4F5E-A85A-AD9E9167849D}" srcOrd="2" destOrd="0" parTransId="{6CA21EE0-AFC3-4333-A328-5491354560B0}" sibTransId="{7279A6CD-172D-4591-A1B5-5F195BA4C3DF}"/>
    <dgm:cxn modelId="{79AE157F-3E83-4252-B8D9-91366AE42390}" type="presOf" srcId="{7AC0A08D-D384-4B0A-AF8A-F77C2A77EB1A}" destId="{7BB947CF-F1AD-4D50-8AB7-A8371A924732}" srcOrd="0" destOrd="0" presId="urn:microsoft.com/office/officeart/2005/8/layout/arrow2"/>
    <dgm:cxn modelId="{E6A21A9C-2D5F-4613-BF7B-FF67ECF04118}" srcId="{9B064B86-9B9D-4F2F-B10A-2E2BC397A935}" destId="{7AC0A08D-D384-4B0A-AF8A-F77C2A77EB1A}" srcOrd="0" destOrd="0" parTransId="{D0700224-4C45-4C1F-A1AB-90E379F001B8}" sibTransId="{3EE579E4-28BA-46EC-BB19-B622CD8AE931}"/>
    <dgm:cxn modelId="{53A78557-2F96-4079-86EB-53EDC5F0082E}" type="presOf" srcId="{9B064B86-9B9D-4F2F-B10A-2E2BC397A935}" destId="{0BCFAF0B-F22E-4C27-900A-89541B1C0F31}" srcOrd="0" destOrd="0" presId="urn:microsoft.com/office/officeart/2005/8/layout/arrow2"/>
    <dgm:cxn modelId="{EE5FEDBA-71F9-4C56-8963-11CCE37D9773}" type="presParOf" srcId="{0BCFAF0B-F22E-4C27-900A-89541B1C0F31}" destId="{61C4FD20-E7BC-449D-BDBD-C71698AEBEE3}" srcOrd="0" destOrd="0" presId="urn:microsoft.com/office/officeart/2005/8/layout/arrow2"/>
    <dgm:cxn modelId="{7FF62310-0CD1-4FC4-8C28-9617C04B842D}" type="presParOf" srcId="{0BCFAF0B-F22E-4C27-900A-89541B1C0F31}" destId="{A0610A54-C109-44F0-8340-3B92B05361BB}" srcOrd="1" destOrd="0" presId="urn:microsoft.com/office/officeart/2005/8/layout/arrow2"/>
    <dgm:cxn modelId="{5A39C613-B060-400B-9DC3-4F08D0696967}" type="presParOf" srcId="{A0610A54-C109-44F0-8340-3B92B05361BB}" destId="{91CB126E-0446-4B61-B69A-2422CBDFB603}" srcOrd="0" destOrd="0" presId="urn:microsoft.com/office/officeart/2005/8/layout/arrow2"/>
    <dgm:cxn modelId="{E59E7200-8AB7-44AC-A7A7-D5FCFC96FE88}" type="presParOf" srcId="{A0610A54-C109-44F0-8340-3B92B05361BB}" destId="{7BB947CF-F1AD-4D50-8AB7-A8371A924732}" srcOrd="1" destOrd="0" presId="urn:microsoft.com/office/officeart/2005/8/layout/arrow2"/>
    <dgm:cxn modelId="{172A67FC-2973-43DE-AD87-FBCB377B6F83}" type="presParOf" srcId="{A0610A54-C109-44F0-8340-3B92B05361BB}" destId="{E60D7F4E-8DB8-4BC8-8A05-251302363491}" srcOrd="2" destOrd="0" presId="urn:microsoft.com/office/officeart/2005/8/layout/arrow2"/>
    <dgm:cxn modelId="{0A250198-38F9-436F-A01A-CEF2BFA3BA05}" type="presParOf" srcId="{A0610A54-C109-44F0-8340-3B92B05361BB}" destId="{A01B80AF-583C-4B24-AC79-729030B0A933}" srcOrd="3" destOrd="0" presId="urn:microsoft.com/office/officeart/2005/8/layout/arrow2"/>
    <dgm:cxn modelId="{9CB5DE62-43EB-4B55-ADFA-9412B5775DDF}" type="presParOf" srcId="{A0610A54-C109-44F0-8340-3B92B05361BB}" destId="{371668A7-8D1D-4A13-ABD9-60FA057B8B28}" srcOrd="4" destOrd="0" presId="urn:microsoft.com/office/officeart/2005/8/layout/arrow2"/>
    <dgm:cxn modelId="{DE245184-9E86-48F1-A2E5-A749945CB53D}" type="presParOf" srcId="{A0610A54-C109-44F0-8340-3B92B05361BB}" destId="{1EB90F19-6800-42B2-8298-FE57848A69CA}" srcOrd="5" destOrd="0" presId="urn:microsoft.com/office/officeart/2005/8/layout/arrow2"/>
    <dgm:cxn modelId="{513BBF6B-453E-4007-9B8C-6B2BAF856394}" type="presParOf" srcId="{A0610A54-C109-44F0-8340-3B92B05361BB}" destId="{F12A90A1-7463-48AF-A07D-3C2AC24D3F35}" srcOrd="6" destOrd="0" presId="urn:microsoft.com/office/officeart/2005/8/layout/arrow2"/>
    <dgm:cxn modelId="{3EFE3C77-C263-4144-AC56-66F7E72AF9CA}" type="presParOf" srcId="{A0610A54-C109-44F0-8340-3B92B05361BB}" destId="{368AAEB0-5313-4BFB-827C-524A91194FBA}" srcOrd="7" destOrd="0" presId="urn:microsoft.com/office/officeart/2005/8/layout/arrow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AB9C3BB-FBEE-48DA-B96C-9B4765000106}" type="doc">
      <dgm:prSet loTypeId="urn:microsoft.com/office/officeart/2005/8/layout/hierarchy3" loCatId="list" qsTypeId="urn:microsoft.com/office/officeart/2005/8/quickstyle/simple1" qsCatId="simple" csTypeId="urn:microsoft.com/office/officeart/2005/8/colors/colorful4" csCatId="colorful" phldr="1"/>
      <dgm:spPr/>
      <dgm:t>
        <a:bodyPr/>
        <a:lstStyle/>
        <a:p>
          <a:endParaRPr lang="en-US"/>
        </a:p>
      </dgm:t>
    </dgm:pt>
    <dgm:pt modelId="{F1D6C618-AC58-488E-B1E1-FC2759CB5BAC}">
      <dgm:prSet phldrT="[Text]"/>
      <dgm:spPr/>
      <dgm:t>
        <a:bodyPr/>
        <a:lstStyle/>
        <a:p>
          <a:r>
            <a:rPr lang="en-US" smtClean="0">
              <a:solidFill>
                <a:schemeClr val="tx1"/>
              </a:solidFill>
            </a:rPr>
            <a:t>Viên chức không giữ chức vụ quản lý</a:t>
          </a:r>
          <a:endParaRPr lang="en-US">
            <a:solidFill>
              <a:schemeClr val="tx1"/>
            </a:solidFill>
          </a:endParaRPr>
        </a:p>
      </dgm:t>
    </dgm:pt>
    <dgm:pt modelId="{0CCA732B-13C2-483F-B6A1-594807D71BCF}" type="parTrans" cxnId="{A606CE77-C8F6-45B7-9E7D-EC8D7599532D}">
      <dgm:prSet/>
      <dgm:spPr/>
      <dgm:t>
        <a:bodyPr/>
        <a:lstStyle/>
        <a:p>
          <a:endParaRPr lang="en-US"/>
        </a:p>
      </dgm:t>
    </dgm:pt>
    <dgm:pt modelId="{ECAF3903-8135-403B-9FCE-FDA3D3701E2B}" type="sibTrans" cxnId="{A606CE77-C8F6-45B7-9E7D-EC8D7599532D}">
      <dgm:prSet/>
      <dgm:spPr/>
      <dgm:t>
        <a:bodyPr/>
        <a:lstStyle/>
        <a:p>
          <a:endParaRPr lang="en-US"/>
        </a:p>
      </dgm:t>
    </dgm:pt>
    <dgm:pt modelId="{E0F00FD8-8853-4A1E-A9D6-C6BE98075945}">
      <dgm:prSet phldrT="[Text]"/>
      <dgm:spPr/>
      <dgm:t>
        <a:bodyPr/>
        <a:lstStyle/>
        <a:p>
          <a:r>
            <a:rPr lang="en-US" smtClean="0"/>
            <a:t>a) Khiển trách</a:t>
          </a:r>
          <a:endParaRPr lang="en-US"/>
        </a:p>
      </dgm:t>
    </dgm:pt>
    <dgm:pt modelId="{36E88ED6-5BB9-43CD-B57F-E88756AC967F}" type="parTrans" cxnId="{F7683825-FC25-4CF7-8A21-31BD2DFDFAD3}">
      <dgm:prSet/>
      <dgm:spPr/>
      <dgm:t>
        <a:bodyPr/>
        <a:lstStyle/>
        <a:p>
          <a:endParaRPr lang="en-US"/>
        </a:p>
      </dgm:t>
    </dgm:pt>
    <dgm:pt modelId="{FB772B6C-A98E-49B6-88CA-35F87660306E}" type="sibTrans" cxnId="{F7683825-FC25-4CF7-8A21-31BD2DFDFAD3}">
      <dgm:prSet/>
      <dgm:spPr/>
      <dgm:t>
        <a:bodyPr/>
        <a:lstStyle/>
        <a:p>
          <a:endParaRPr lang="en-US"/>
        </a:p>
      </dgm:t>
    </dgm:pt>
    <dgm:pt modelId="{76A38F90-98A4-4DC3-ACF9-571BF5327F7B}">
      <dgm:prSet phldrT="[Text]"/>
      <dgm:spPr/>
      <dgm:t>
        <a:bodyPr/>
        <a:lstStyle/>
        <a:p>
          <a:r>
            <a:rPr lang="en-US" smtClean="0"/>
            <a:t>c) Buộc thôi việc.</a:t>
          </a:r>
          <a:endParaRPr lang="en-US"/>
        </a:p>
      </dgm:t>
    </dgm:pt>
    <dgm:pt modelId="{115193AA-408F-4D1B-9650-9617C9DA72CF}" type="parTrans" cxnId="{F43DC8FF-4E30-4F2A-852D-C536E59DD194}">
      <dgm:prSet/>
      <dgm:spPr/>
      <dgm:t>
        <a:bodyPr/>
        <a:lstStyle/>
        <a:p>
          <a:endParaRPr lang="en-US"/>
        </a:p>
      </dgm:t>
    </dgm:pt>
    <dgm:pt modelId="{A7121136-5896-4D90-BA8F-3173DDF9C82D}" type="sibTrans" cxnId="{F43DC8FF-4E30-4F2A-852D-C536E59DD194}">
      <dgm:prSet/>
      <dgm:spPr/>
      <dgm:t>
        <a:bodyPr/>
        <a:lstStyle/>
        <a:p>
          <a:endParaRPr lang="en-US"/>
        </a:p>
      </dgm:t>
    </dgm:pt>
    <dgm:pt modelId="{64FE3E2F-C42A-4CB9-AB45-BC1A01561F25}">
      <dgm:prSet phldrT="[Text]"/>
      <dgm:spPr/>
      <dgm:t>
        <a:bodyPr/>
        <a:lstStyle/>
        <a:p>
          <a:r>
            <a:rPr lang="en-US" smtClean="0"/>
            <a:t>Viên chức quản lý</a:t>
          </a:r>
          <a:endParaRPr lang="en-US"/>
        </a:p>
      </dgm:t>
    </dgm:pt>
    <dgm:pt modelId="{0C84A117-75A6-4C42-9D22-E66F844705A4}" type="parTrans" cxnId="{AA92E9C3-D680-44E9-A99C-F1C9C78CAD94}">
      <dgm:prSet/>
      <dgm:spPr/>
      <dgm:t>
        <a:bodyPr/>
        <a:lstStyle/>
        <a:p>
          <a:endParaRPr lang="en-US"/>
        </a:p>
      </dgm:t>
    </dgm:pt>
    <dgm:pt modelId="{AA8726A8-8C35-4276-A103-1A4B62F9138F}" type="sibTrans" cxnId="{AA92E9C3-D680-44E9-A99C-F1C9C78CAD94}">
      <dgm:prSet/>
      <dgm:spPr/>
      <dgm:t>
        <a:bodyPr/>
        <a:lstStyle/>
        <a:p>
          <a:endParaRPr lang="en-US"/>
        </a:p>
      </dgm:t>
    </dgm:pt>
    <dgm:pt modelId="{4FEE2D11-F62A-4E8F-831C-B18D23C6CDA5}">
      <dgm:prSet phldrT="[Text]"/>
      <dgm:spPr/>
      <dgm:t>
        <a:bodyPr/>
        <a:lstStyle/>
        <a:p>
          <a:r>
            <a:rPr lang="en-US" smtClean="0"/>
            <a:t>a) Khiển trách</a:t>
          </a:r>
          <a:endParaRPr lang="en-US"/>
        </a:p>
      </dgm:t>
    </dgm:pt>
    <dgm:pt modelId="{FC845FFA-8C90-4C16-8374-93C69EEEF4B1}" type="parTrans" cxnId="{507D8660-6898-4303-962D-099E06032E19}">
      <dgm:prSet/>
      <dgm:spPr/>
      <dgm:t>
        <a:bodyPr/>
        <a:lstStyle/>
        <a:p>
          <a:endParaRPr lang="en-US"/>
        </a:p>
      </dgm:t>
    </dgm:pt>
    <dgm:pt modelId="{DE7218E1-4019-4B6E-8AEE-74BD48F7C3BE}" type="sibTrans" cxnId="{507D8660-6898-4303-962D-099E06032E19}">
      <dgm:prSet/>
      <dgm:spPr/>
      <dgm:t>
        <a:bodyPr/>
        <a:lstStyle/>
        <a:p>
          <a:endParaRPr lang="en-US"/>
        </a:p>
      </dgm:t>
    </dgm:pt>
    <dgm:pt modelId="{22A23532-8EFC-4985-9328-6D5EF6A2FB66}">
      <dgm:prSet phldrT="[Text]"/>
      <dgm:spPr/>
      <dgm:t>
        <a:bodyPr/>
        <a:lstStyle/>
        <a:p>
          <a:r>
            <a:rPr lang="en-US" smtClean="0"/>
            <a:t>b) Cảnh cáo</a:t>
          </a:r>
          <a:endParaRPr lang="en-US"/>
        </a:p>
      </dgm:t>
    </dgm:pt>
    <dgm:pt modelId="{66D6D16B-BE1F-4652-81E4-CC34434E0680}" type="parTrans" cxnId="{0330610A-A7C6-43D1-AA4A-800A76CA40D3}">
      <dgm:prSet/>
      <dgm:spPr/>
      <dgm:t>
        <a:bodyPr/>
        <a:lstStyle/>
        <a:p>
          <a:endParaRPr lang="en-US"/>
        </a:p>
      </dgm:t>
    </dgm:pt>
    <dgm:pt modelId="{60DAE3BA-DE9C-40E7-88DE-CE7BC542BBCF}" type="sibTrans" cxnId="{0330610A-A7C6-43D1-AA4A-800A76CA40D3}">
      <dgm:prSet/>
      <dgm:spPr/>
      <dgm:t>
        <a:bodyPr/>
        <a:lstStyle/>
        <a:p>
          <a:endParaRPr lang="en-US"/>
        </a:p>
      </dgm:t>
    </dgm:pt>
    <dgm:pt modelId="{1AF6154D-5281-4D86-9CE8-A8C149FE83EF}">
      <dgm:prSet/>
      <dgm:spPr/>
      <dgm:t>
        <a:bodyPr/>
        <a:lstStyle/>
        <a:p>
          <a:r>
            <a:rPr lang="en-US" smtClean="0"/>
            <a:t>b) Cảnh cáo</a:t>
          </a:r>
          <a:endParaRPr lang="en-US"/>
        </a:p>
      </dgm:t>
    </dgm:pt>
    <dgm:pt modelId="{37717B51-B1A6-45DF-A158-A24D16CF6227}" type="parTrans" cxnId="{C53D8640-58CC-40A9-B6FF-A06714B582EC}">
      <dgm:prSet/>
      <dgm:spPr/>
      <dgm:t>
        <a:bodyPr/>
        <a:lstStyle/>
        <a:p>
          <a:endParaRPr lang="en-US"/>
        </a:p>
      </dgm:t>
    </dgm:pt>
    <dgm:pt modelId="{FFDD8FB3-1667-4F02-962E-BD9C6BA7A632}" type="sibTrans" cxnId="{C53D8640-58CC-40A9-B6FF-A06714B582EC}">
      <dgm:prSet/>
      <dgm:spPr/>
      <dgm:t>
        <a:bodyPr/>
        <a:lstStyle/>
        <a:p>
          <a:endParaRPr lang="en-US"/>
        </a:p>
      </dgm:t>
    </dgm:pt>
    <dgm:pt modelId="{A9CCCF22-03BD-4821-98B0-5DA678156E79}">
      <dgm:prSet/>
      <dgm:spPr/>
      <dgm:t>
        <a:bodyPr/>
        <a:lstStyle/>
        <a:p>
          <a:r>
            <a:rPr lang="en-US" smtClean="0">
              <a:effectLst/>
              <a:latin typeface="Times New Roman" panose="02020603050405020304" pitchFamily="18" charset="0"/>
              <a:ea typeface="Times New Roman" panose="02020603050405020304" pitchFamily="18" charset="0"/>
            </a:rPr>
            <a:t>d) Buộc thôi việc.</a:t>
          </a:r>
          <a:endParaRPr lang="en-US"/>
        </a:p>
      </dgm:t>
    </dgm:pt>
    <dgm:pt modelId="{37278534-9B38-4257-8621-4982C3D41466}" type="parTrans" cxnId="{8A9D13DE-0599-4164-A408-F914373B4F4C}">
      <dgm:prSet/>
      <dgm:spPr/>
      <dgm:t>
        <a:bodyPr/>
        <a:lstStyle/>
        <a:p>
          <a:endParaRPr lang="en-US"/>
        </a:p>
      </dgm:t>
    </dgm:pt>
    <dgm:pt modelId="{B453984F-A1EF-4C17-A70A-E3A8247624AF}" type="sibTrans" cxnId="{8A9D13DE-0599-4164-A408-F914373B4F4C}">
      <dgm:prSet/>
      <dgm:spPr/>
      <dgm:t>
        <a:bodyPr/>
        <a:lstStyle/>
        <a:p>
          <a:endParaRPr lang="en-US"/>
        </a:p>
      </dgm:t>
    </dgm:pt>
    <dgm:pt modelId="{12523000-97C4-4CBD-B732-95235DC6DE77}">
      <dgm:prSet/>
      <dgm:spPr/>
      <dgm:t>
        <a:bodyPr/>
        <a:lstStyle/>
        <a:p>
          <a:r>
            <a:rPr lang="en-US" smtClean="0"/>
            <a:t>c) Cách chức</a:t>
          </a:r>
          <a:endParaRPr lang="en-US"/>
        </a:p>
      </dgm:t>
    </dgm:pt>
    <dgm:pt modelId="{0116B6B7-AF51-4640-ACF6-80BCA030F2B5}" type="parTrans" cxnId="{C2CA2F45-07DE-4A14-A6DC-2EEA14A58CF7}">
      <dgm:prSet/>
      <dgm:spPr/>
      <dgm:t>
        <a:bodyPr/>
        <a:lstStyle/>
        <a:p>
          <a:endParaRPr lang="en-US"/>
        </a:p>
      </dgm:t>
    </dgm:pt>
    <dgm:pt modelId="{A3E3311F-D944-4D50-B4B6-61479751872E}" type="sibTrans" cxnId="{C2CA2F45-07DE-4A14-A6DC-2EEA14A58CF7}">
      <dgm:prSet/>
      <dgm:spPr/>
      <dgm:t>
        <a:bodyPr/>
        <a:lstStyle/>
        <a:p>
          <a:endParaRPr lang="en-US"/>
        </a:p>
      </dgm:t>
    </dgm:pt>
    <dgm:pt modelId="{1CA81855-AE84-4DBB-B1A7-F744430B5B75}" type="pres">
      <dgm:prSet presAssocID="{CAB9C3BB-FBEE-48DA-B96C-9B4765000106}" presName="diagram" presStyleCnt="0">
        <dgm:presLayoutVars>
          <dgm:chPref val="1"/>
          <dgm:dir/>
          <dgm:animOne val="branch"/>
          <dgm:animLvl val="lvl"/>
          <dgm:resizeHandles/>
        </dgm:presLayoutVars>
      </dgm:prSet>
      <dgm:spPr/>
      <dgm:t>
        <a:bodyPr/>
        <a:lstStyle/>
        <a:p>
          <a:endParaRPr lang="en-US"/>
        </a:p>
      </dgm:t>
    </dgm:pt>
    <dgm:pt modelId="{EA10FE13-BBAC-485F-9E8B-46556C320BD7}" type="pres">
      <dgm:prSet presAssocID="{F1D6C618-AC58-488E-B1E1-FC2759CB5BAC}" presName="root" presStyleCnt="0"/>
      <dgm:spPr/>
    </dgm:pt>
    <dgm:pt modelId="{E7F291FB-0239-4FC1-9B54-F922FDB46220}" type="pres">
      <dgm:prSet presAssocID="{F1D6C618-AC58-488E-B1E1-FC2759CB5BAC}" presName="rootComposite" presStyleCnt="0"/>
      <dgm:spPr/>
    </dgm:pt>
    <dgm:pt modelId="{95169272-DA65-4FE6-9C8D-94350D32AD99}" type="pres">
      <dgm:prSet presAssocID="{F1D6C618-AC58-488E-B1E1-FC2759CB5BAC}" presName="rootText" presStyleLbl="node1" presStyleIdx="0" presStyleCnt="2" custScaleX="117359"/>
      <dgm:spPr/>
      <dgm:t>
        <a:bodyPr/>
        <a:lstStyle/>
        <a:p>
          <a:endParaRPr lang="en-US"/>
        </a:p>
      </dgm:t>
    </dgm:pt>
    <dgm:pt modelId="{D1DE5C26-9B63-4BCE-A1D5-3FC5986AB791}" type="pres">
      <dgm:prSet presAssocID="{F1D6C618-AC58-488E-B1E1-FC2759CB5BAC}" presName="rootConnector" presStyleLbl="node1" presStyleIdx="0" presStyleCnt="2"/>
      <dgm:spPr/>
      <dgm:t>
        <a:bodyPr/>
        <a:lstStyle/>
        <a:p>
          <a:endParaRPr lang="en-US"/>
        </a:p>
      </dgm:t>
    </dgm:pt>
    <dgm:pt modelId="{C2A775E6-804B-4D78-8F60-0FD84C225D49}" type="pres">
      <dgm:prSet presAssocID="{F1D6C618-AC58-488E-B1E1-FC2759CB5BAC}" presName="childShape" presStyleCnt="0"/>
      <dgm:spPr/>
    </dgm:pt>
    <dgm:pt modelId="{26958EF1-8495-435E-88EA-37F0C4DD2F21}" type="pres">
      <dgm:prSet presAssocID="{36E88ED6-5BB9-43CD-B57F-E88756AC967F}" presName="Name13" presStyleLbl="parChTrans1D2" presStyleIdx="0" presStyleCnt="7"/>
      <dgm:spPr/>
      <dgm:t>
        <a:bodyPr/>
        <a:lstStyle/>
        <a:p>
          <a:endParaRPr lang="en-US"/>
        </a:p>
      </dgm:t>
    </dgm:pt>
    <dgm:pt modelId="{EEACB540-461E-4B4B-9C07-0FCB10814C5D}" type="pres">
      <dgm:prSet presAssocID="{E0F00FD8-8853-4A1E-A9D6-C6BE98075945}" presName="childText" presStyleLbl="bgAcc1" presStyleIdx="0" presStyleCnt="7">
        <dgm:presLayoutVars>
          <dgm:bulletEnabled val="1"/>
        </dgm:presLayoutVars>
      </dgm:prSet>
      <dgm:spPr/>
      <dgm:t>
        <a:bodyPr/>
        <a:lstStyle/>
        <a:p>
          <a:endParaRPr lang="en-US"/>
        </a:p>
      </dgm:t>
    </dgm:pt>
    <dgm:pt modelId="{568E655D-2774-4F77-B8CA-F527094FBB78}" type="pres">
      <dgm:prSet presAssocID="{37717B51-B1A6-45DF-A158-A24D16CF6227}" presName="Name13" presStyleLbl="parChTrans1D2" presStyleIdx="1" presStyleCnt="7"/>
      <dgm:spPr/>
      <dgm:t>
        <a:bodyPr/>
        <a:lstStyle/>
        <a:p>
          <a:endParaRPr lang="en-US"/>
        </a:p>
      </dgm:t>
    </dgm:pt>
    <dgm:pt modelId="{135AE20A-8590-4AD8-B2A4-2F0DB04DB82A}" type="pres">
      <dgm:prSet presAssocID="{1AF6154D-5281-4D86-9CE8-A8C149FE83EF}" presName="childText" presStyleLbl="bgAcc1" presStyleIdx="1" presStyleCnt="7">
        <dgm:presLayoutVars>
          <dgm:bulletEnabled val="1"/>
        </dgm:presLayoutVars>
      </dgm:prSet>
      <dgm:spPr/>
      <dgm:t>
        <a:bodyPr/>
        <a:lstStyle/>
        <a:p>
          <a:endParaRPr lang="en-US"/>
        </a:p>
      </dgm:t>
    </dgm:pt>
    <dgm:pt modelId="{489C0A7D-B1BB-4A6F-A717-E439FD32C3CA}" type="pres">
      <dgm:prSet presAssocID="{115193AA-408F-4D1B-9650-9617C9DA72CF}" presName="Name13" presStyleLbl="parChTrans1D2" presStyleIdx="2" presStyleCnt="7"/>
      <dgm:spPr/>
      <dgm:t>
        <a:bodyPr/>
        <a:lstStyle/>
        <a:p>
          <a:endParaRPr lang="en-US"/>
        </a:p>
      </dgm:t>
    </dgm:pt>
    <dgm:pt modelId="{0129C83C-369E-495E-AE06-358476566858}" type="pres">
      <dgm:prSet presAssocID="{76A38F90-98A4-4DC3-ACF9-571BF5327F7B}" presName="childText" presStyleLbl="bgAcc1" presStyleIdx="2" presStyleCnt="7">
        <dgm:presLayoutVars>
          <dgm:bulletEnabled val="1"/>
        </dgm:presLayoutVars>
      </dgm:prSet>
      <dgm:spPr/>
      <dgm:t>
        <a:bodyPr/>
        <a:lstStyle/>
        <a:p>
          <a:endParaRPr lang="en-US"/>
        </a:p>
      </dgm:t>
    </dgm:pt>
    <dgm:pt modelId="{F20D3D74-6260-4802-A6DD-CB5F8F01371C}" type="pres">
      <dgm:prSet presAssocID="{64FE3E2F-C42A-4CB9-AB45-BC1A01561F25}" presName="root" presStyleCnt="0"/>
      <dgm:spPr/>
    </dgm:pt>
    <dgm:pt modelId="{48A920CD-170B-4C3F-94D5-96FAC1D5FBAC}" type="pres">
      <dgm:prSet presAssocID="{64FE3E2F-C42A-4CB9-AB45-BC1A01561F25}" presName="rootComposite" presStyleCnt="0"/>
      <dgm:spPr/>
    </dgm:pt>
    <dgm:pt modelId="{257F31BF-E0D9-47B1-9169-30C74316C0EF}" type="pres">
      <dgm:prSet presAssocID="{64FE3E2F-C42A-4CB9-AB45-BC1A01561F25}" presName="rootText" presStyleLbl="node1" presStyleIdx="1" presStyleCnt="2"/>
      <dgm:spPr/>
      <dgm:t>
        <a:bodyPr/>
        <a:lstStyle/>
        <a:p>
          <a:endParaRPr lang="en-US"/>
        </a:p>
      </dgm:t>
    </dgm:pt>
    <dgm:pt modelId="{BB90BBE6-775E-4D82-B563-5D0DA6403F47}" type="pres">
      <dgm:prSet presAssocID="{64FE3E2F-C42A-4CB9-AB45-BC1A01561F25}" presName="rootConnector" presStyleLbl="node1" presStyleIdx="1" presStyleCnt="2"/>
      <dgm:spPr/>
      <dgm:t>
        <a:bodyPr/>
        <a:lstStyle/>
        <a:p>
          <a:endParaRPr lang="en-US"/>
        </a:p>
      </dgm:t>
    </dgm:pt>
    <dgm:pt modelId="{04423FCB-A3A7-4D10-91A4-4662679B62FB}" type="pres">
      <dgm:prSet presAssocID="{64FE3E2F-C42A-4CB9-AB45-BC1A01561F25}" presName="childShape" presStyleCnt="0"/>
      <dgm:spPr/>
    </dgm:pt>
    <dgm:pt modelId="{A3F6AD21-979F-484F-B22F-C1F51338BE05}" type="pres">
      <dgm:prSet presAssocID="{FC845FFA-8C90-4C16-8374-93C69EEEF4B1}" presName="Name13" presStyleLbl="parChTrans1D2" presStyleIdx="3" presStyleCnt="7"/>
      <dgm:spPr/>
      <dgm:t>
        <a:bodyPr/>
        <a:lstStyle/>
        <a:p>
          <a:endParaRPr lang="en-US"/>
        </a:p>
      </dgm:t>
    </dgm:pt>
    <dgm:pt modelId="{B64F8CE9-CFE7-4F11-8C5B-BB74B2FBA137}" type="pres">
      <dgm:prSet presAssocID="{4FEE2D11-F62A-4E8F-831C-B18D23C6CDA5}" presName="childText" presStyleLbl="bgAcc1" presStyleIdx="3" presStyleCnt="7">
        <dgm:presLayoutVars>
          <dgm:bulletEnabled val="1"/>
        </dgm:presLayoutVars>
      </dgm:prSet>
      <dgm:spPr/>
      <dgm:t>
        <a:bodyPr/>
        <a:lstStyle/>
        <a:p>
          <a:endParaRPr lang="en-US"/>
        </a:p>
      </dgm:t>
    </dgm:pt>
    <dgm:pt modelId="{0A91A421-8B8A-466F-B8EE-76448A3686F0}" type="pres">
      <dgm:prSet presAssocID="{66D6D16B-BE1F-4652-81E4-CC34434E0680}" presName="Name13" presStyleLbl="parChTrans1D2" presStyleIdx="4" presStyleCnt="7"/>
      <dgm:spPr/>
      <dgm:t>
        <a:bodyPr/>
        <a:lstStyle/>
        <a:p>
          <a:endParaRPr lang="en-US"/>
        </a:p>
      </dgm:t>
    </dgm:pt>
    <dgm:pt modelId="{17E018A6-6992-4729-B452-0FCE388116A1}" type="pres">
      <dgm:prSet presAssocID="{22A23532-8EFC-4985-9328-6D5EF6A2FB66}" presName="childText" presStyleLbl="bgAcc1" presStyleIdx="4" presStyleCnt="7">
        <dgm:presLayoutVars>
          <dgm:bulletEnabled val="1"/>
        </dgm:presLayoutVars>
      </dgm:prSet>
      <dgm:spPr/>
      <dgm:t>
        <a:bodyPr/>
        <a:lstStyle/>
        <a:p>
          <a:endParaRPr lang="en-US"/>
        </a:p>
      </dgm:t>
    </dgm:pt>
    <dgm:pt modelId="{C7BBE13D-0F3D-4D6A-AB15-96E2188F48CC}" type="pres">
      <dgm:prSet presAssocID="{0116B6B7-AF51-4640-ACF6-80BCA030F2B5}" presName="Name13" presStyleLbl="parChTrans1D2" presStyleIdx="5" presStyleCnt="7"/>
      <dgm:spPr/>
      <dgm:t>
        <a:bodyPr/>
        <a:lstStyle/>
        <a:p>
          <a:endParaRPr lang="en-US"/>
        </a:p>
      </dgm:t>
    </dgm:pt>
    <dgm:pt modelId="{8FC326A0-37D4-4DD3-9780-2A9CAADB1651}" type="pres">
      <dgm:prSet presAssocID="{12523000-97C4-4CBD-B732-95235DC6DE77}" presName="childText" presStyleLbl="bgAcc1" presStyleIdx="5" presStyleCnt="7">
        <dgm:presLayoutVars>
          <dgm:bulletEnabled val="1"/>
        </dgm:presLayoutVars>
      </dgm:prSet>
      <dgm:spPr/>
      <dgm:t>
        <a:bodyPr/>
        <a:lstStyle/>
        <a:p>
          <a:endParaRPr lang="en-US"/>
        </a:p>
      </dgm:t>
    </dgm:pt>
    <dgm:pt modelId="{341A585F-78D6-4457-947B-2633363ED8EF}" type="pres">
      <dgm:prSet presAssocID="{37278534-9B38-4257-8621-4982C3D41466}" presName="Name13" presStyleLbl="parChTrans1D2" presStyleIdx="6" presStyleCnt="7"/>
      <dgm:spPr/>
      <dgm:t>
        <a:bodyPr/>
        <a:lstStyle/>
        <a:p>
          <a:endParaRPr lang="en-US"/>
        </a:p>
      </dgm:t>
    </dgm:pt>
    <dgm:pt modelId="{F6B67FA9-F307-465C-9E1C-35330E3F6DAF}" type="pres">
      <dgm:prSet presAssocID="{A9CCCF22-03BD-4821-98B0-5DA678156E79}" presName="childText" presStyleLbl="bgAcc1" presStyleIdx="6" presStyleCnt="7">
        <dgm:presLayoutVars>
          <dgm:bulletEnabled val="1"/>
        </dgm:presLayoutVars>
      </dgm:prSet>
      <dgm:spPr/>
      <dgm:t>
        <a:bodyPr/>
        <a:lstStyle/>
        <a:p>
          <a:endParaRPr lang="en-US"/>
        </a:p>
      </dgm:t>
    </dgm:pt>
  </dgm:ptLst>
  <dgm:cxnLst>
    <dgm:cxn modelId="{647F0EF1-3931-482B-96E6-D6E7D8B97A91}" type="presOf" srcId="{37717B51-B1A6-45DF-A158-A24D16CF6227}" destId="{568E655D-2774-4F77-B8CA-F527094FBB78}" srcOrd="0" destOrd="0" presId="urn:microsoft.com/office/officeart/2005/8/layout/hierarchy3"/>
    <dgm:cxn modelId="{A606CE77-C8F6-45B7-9E7D-EC8D7599532D}" srcId="{CAB9C3BB-FBEE-48DA-B96C-9B4765000106}" destId="{F1D6C618-AC58-488E-B1E1-FC2759CB5BAC}" srcOrd="0" destOrd="0" parTransId="{0CCA732B-13C2-483F-B6A1-594807D71BCF}" sibTransId="{ECAF3903-8135-403B-9FCE-FDA3D3701E2B}"/>
    <dgm:cxn modelId="{11A4EB14-3546-4086-AE7C-A9010AB945AC}" type="presOf" srcId="{F1D6C618-AC58-488E-B1E1-FC2759CB5BAC}" destId="{95169272-DA65-4FE6-9C8D-94350D32AD99}" srcOrd="0" destOrd="0" presId="urn:microsoft.com/office/officeart/2005/8/layout/hierarchy3"/>
    <dgm:cxn modelId="{657750A3-6A98-457F-8250-711ED95779C2}" type="presOf" srcId="{4FEE2D11-F62A-4E8F-831C-B18D23C6CDA5}" destId="{B64F8CE9-CFE7-4F11-8C5B-BB74B2FBA137}" srcOrd="0" destOrd="0" presId="urn:microsoft.com/office/officeart/2005/8/layout/hierarchy3"/>
    <dgm:cxn modelId="{D27A8288-CA95-4DBD-930C-A96315B75786}" type="presOf" srcId="{1AF6154D-5281-4D86-9CE8-A8C149FE83EF}" destId="{135AE20A-8590-4AD8-B2A4-2F0DB04DB82A}" srcOrd="0" destOrd="0" presId="urn:microsoft.com/office/officeart/2005/8/layout/hierarchy3"/>
    <dgm:cxn modelId="{0330610A-A7C6-43D1-AA4A-800A76CA40D3}" srcId="{64FE3E2F-C42A-4CB9-AB45-BC1A01561F25}" destId="{22A23532-8EFC-4985-9328-6D5EF6A2FB66}" srcOrd="1" destOrd="0" parTransId="{66D6D16B-BE1F-4652-81E4-CC34434E0680}" sibTransId="{60DAE3BA-DE9C-40E7-88DE-CE7BC542BBCF}"/>
    <dgm:cxn modelId="{2590A90D-4343-49F4-83AF-9741A4DA3472}" type="presOf" srcId="{115193AA-408F-4D1B-9650-9617C9DA72CF}" destId="{489C0A7D-B1BB-4A6F-A717-E439FD32C3CA}" srcOrd="0" destOrd="0" presId="urn:microsoft.com/office/officeart/2005/8/layout/hierarchy3"/>
    <dgm:cxn modelId="{C340AE2E-8EFD-4120-A435-6BDE50A6BF9E}" type="presOf" srcId="{A9CCCF22-03BD-4821-98B0-5DA678156E79}" destId="{F6B67FA9-F307-465C-9E1C-35330E3F6DAF}" srcOrd="0" destOrd="0" presId="urn:microsoft.com/office/officeart/2005/8/layout/hierarchy3"/>
    <dgm:cxn modelId="{1CC651A1-AECD-4866-A6E4-04498B2D30FC}" type="presOf" srcId="{F1D6C618-AC58-488E-B1E1-FC2759CB5BAC}" destId="{D1DE5C26-9B63-4BCE-A1D5-3FC5986AB791}" srcOrd="1" destOrd="0" presId="urn:microsoft.com/office/officeart/2005/8/layout/hierarchy3"/>
    <dgm:cxn modelId="{8A9D13DE-0599-4164-A408-F914373B4F4C}" srcId="{64FE3E2F-C42A-4CB9-AB45-BC1A01561F25}" destId="{A9CCCF22-03BD-4821-98B0-5DA678156E79}" srcOrd="3" destOrd="0" parTransId="{37278534-9B38-4257-8621-4982C3D41466}" sibTransId="{B453984F-A1EF-4C17-A70A-E3A8247624AF}"/>
    <dgm:cxn modelId="{F7683825-FC25-4CF7-8A21-31BD2DFDFAD3}" srcId="{F1D6C618-AC58-488E-B1E1-FC2759CB5BAC}" destId="{E0F00FD8-8853-4A1E-A9D6-C6BE98075945}" srcOrd="0" destOrd="0" parTransId="{36E88ED6-5BB9-43CD-B57F-E88756AC967F}" sibTransId="{FB772B6C-A98E-49B6-88CA-35F87660306E}"/>
    <dgm:cxn modelId="{CE375C26-D528-42A4-A19A-F6BA27A0194D}" type="presOf" srcId="{12523000-97C4-4CBD-B732-95235DC6DE77}" destId="{8FC326A0-37D4-4DD3-9780-2A9CAADB1651}" srcOrd="0" destOrd="0" presId="urn:microsoft.com/office/officeart/2005/8/layout/hierarchy3"/>
    <dgm:cxn modelId="{507D8660-6898-4303-962D-099E06032E19}" srcId="{64FE3E2F-C42A-4CB9-AB45-BC1A01561F25}" destId="{4FEE2D11-F62A-4E8F-831C-B18D23C6CDA5}" srcOrd="0" destOrd="0" parTransId="{FC845FFA-8C90-4C16-8374-93C69EEEF4B1}" sibTransId="{DE7218E1-4019-4B6E-8AEE-74BD48F7C3BE}"/>
    <dgm:cxn modelId="{7A43100A-D675-40BF-BB49-F666DE4F8A60}" type="presOf" srcId="{36E88ED6-5BB9-43CD-B57F-E88756AC967F}" destId="{26958EF1-8495-435E-88EA-37F0C4DD2F21}" srcOrd="0" destOrd="0" presId="urn:microsoft.com/office/officeart/2005/8/layout/hierarchy3"/>
    <dgm:cxn modelId="{C03111C9-1671-4535-A9CB-0A5BA660DAA7}" type="presOf" srcId="{66D6D16B-BE1F-4652-81E4-CC34434E0680}" destId="{0A91A421-8B8A-466F-B8EE-76448A3686F0}" srcOrd="0" destOrd="0" presId="urn:microsoft.com/office/officeart/2005/8/layout/hierarchy3"/>
    <dgm:cxn modelId="{AA92E9C3-D680-44E9-A99C-F1C9C78CAD94}" srcId="{CAB9C3BB-FBEE-48DA-B96C-9B4765000106}" destId="{64FE3E2F-C42A-4CB9-AB45-BC1A01561F25}" srcOrd="1" destOrd="0" parTransId="{0C84A117-75A6-4C42-9D22-E66F844705A4}" sibTransId="{AA8726A8-8C35-4276-A103-1A4B62F9138F}"/>
    <dgm:cxn modelId="{0D97D2BC-A5F1-4835-A34F-756059B297B2}" type="presOf" srcId="{64FE3E2F-C42A-4CB9-AB45-BC1A01561F25}" destId="{257F31BF-E0D9-47B1-9169-30C74316C0EF}" srcOrd="0" destOrd="0" presId="urn:microsoft.com/office/officeart/2005/8/layout/hierarchy3"/>
    <dgm:cxn modelId="{C556DBE8-2D33-45C6-ACA8-FA89155E6E86}" type="presOf" srcId="{CAB9C3BB-FBEE-48DA-B96C-9B4765000106}" destId="{1CA81855-AE84-4DBB-B1A7-F744430B5B75}" srcOrd="0" destOrd="0" presId="urn:microsoft.com/office/officeart/2005/8/layout/hierarchy3"/>
    <dgm:cxn modelId="{36E18B83-85D4-469D-ACA0-E0C252EA19A7}" type="presOf" srcId="{64FE3E2F-C42A-4CB9-AB45-BC1A01561F25}" destId="{BB90BBE6-775E-4D82-B563-5D0DA6403F47}" srcOrd="1" destOrd="0" presId="urn:microsoft.com/office/officeart/2005/8/layout/hierarchy3"/>
    <dgm:cxn modelId="{92C17617-B4ED-4AA0-AE57-8E1C252E8472}" type="presOf" srcId="{0116B6B7-AF51-4640-ACF6-80BCA030F2B5}" destId="{C7BBE13D-0F3D-4D6A-AB15-96E2188F48CC}" srcOrd="0" destOrd="0" presId="urn:microsoft.com/office/officeart/2005/8/layout/hierarchy3"/>
    <dgm:cxn modelId="{ED465CDC-A6CA-4ACF-B805-62E16D9C66BE}" type="presOf" srcId="{E0F00FD8-8853-4A1E-A9D6-C6BE98075945}" destId="{EEACB540-461E-4B4B-9C07-0FCB10814C5D}" srcOrd="0" destOrd="0" presId="urn:microsoft.com/office/officeart/2005/8/layout/hierarchy3"/>
    <dgm:cxn modelId="{3A0A65F7-9BDA-414E-B7F3-08BB011FA2BD}" type="presOf" srcId="{76A38F90-98A4-4DC3-ACF9-571BF5327F7B}" destId="{0129C83C-369E-495E-AE06-358476566858}" srcOrd="0" destOrd="0" presId="urn:microsoft.com/office/officeart/2005/8/layout/hierarchy3"/>
    <dgm:cxn modelId="{F43DC8FF-4E30-4F2A-852D-C536E59DD194}" srcId="{F1D6C618-AC58-488E-B1E1-FC2759CB5BAC}" destId="{76A38F90-98A4-4DC3-ACF9-571BF5327F7B}" srcOrd="2" destOrd="0" parTransId="{115193AA-408F-4D1B-9650-9617C9DA72CF}" sibTransId="{A7121136-5896-4D90-BA8F-3173DDF9C82D}"/>
    <dgm:cxn modelId="{1B2FEB1C-321F-4EF3-921A-F707CA2BF36A}" type="presOf" srcId="{37278534-9B38-4257-8621-4982C3D41466}" destId="{341A585F-78D6-4457-947B-2633363ED8EF}" srcOrd="0" destOrd="0" presId="urn:microsoft.com/office/officeart/2005/8/layout/hierarchy3"/>
    <dgm:cxn modelId="{C2CA2F45-07DE-4A14-A6DC-2EEA14A58CF7}" srcId="{64FE3E2F-C42A-4CB9-AB45-BC1A01561F25}" destId="{12523000-97C4-4CBD-B732-95235DC6DE77}" srcOrd="2" destOrd="0" parTransId="{0116B6B7-AF51-4640-ACF6-80BCA030F2B5}" sibTransId="{A3E3311F-D944-4D50-B4B6-61479751872E}"/>
    <dgm:cxn modelId="{C53D8640-58CC-40A9-B6FF-A06714B582EC}" srcId="{F1D6C618-AC58-488E-B1E1-FC2759CB5BAC}" destId="{1AF6154D-5281-4D86-9CE8-A8C149FE83EF}" srcOrd="1" destOrd="0" parTransId="{37717B51-B1A6-45DF-A158-A24D16CF6227}" sibTransId="{FFDD8FB3-1667-4F02-962E-BD9C6BA7A632}"/>
    <dgm:cxn modelId="{02BDF762-35D5-4C82-8E39-572075E01BD0}" type="presOf" srcId="{FC845FFA-8C90-4C16-8374-93C69EEEF4B1}" destId="{A3F6AD21-979F-484F-B22F-C1F51338BE05}" srcOrd="0" destOrd="0" presId="urn:microsoft.com/office/officeart/2005/8/layout/hierarchy3"/>
    <dgm:cxn modelId="{00AE2861-9908-4614-8BCA-A85929489C5E}" type="presOf" srcId="{22A23532-8EFC-4985-9328-6D5EF6A2FB66}" destId="{17E018A6-6992-4729-B452-0FCE388116A1}" srcOrd="0" destOrd="0" presId="urn:microsoft.com/office/officeart/2005/8/layout/hierarchy3"/>
    <dgm:cxn modelId="{1E467D44-A38C-4CEB-B9A6-C9BD2D189F86}" type="presParOf" srcId="{1CA81855-AE84-4DBB-B1A7-F744430B5B75}" destId="{EA10FE13-BBAC-485F-9E8B-46556C320BD7}" srcOrd="0" destOrd="0" presId="urn:microsoft.com/office/officeart/2005/8/layout/hierarchy3"/>
    <dgm:cxn modelId="{8BC0F81F-EA0B-44AF-B093-9FDA64ACCA94}" type="presParOf" srcId="{EA10FE13-BBAC-485F-9E8B-46556C320BD7}" destId="{E7F291FB-0239-4FC1-9B54-F922FDB46220}" srcOrd="0" destOrd="0" presId="urn:microsoft.com/office/officeart/2005/8/layout/hierarchy3"/>
    <dgm:cxn modelId="{55B1A9F2-B852-4A84-897E-F4ECFAADCCD5}" type="presParOf" srcId="{E7F291FB-0239-4FC1-9B54-F922FDB46220}" destId="{95169272-DA65-4FE6-9C8D-94350D32AD99}" srcOrd="0" destOrd="0" presId="urn:microsoft.com/office/officeart/2005/8/layout/hierarchy3"/>
    <dgm:cxn modelId="{8B78CA31-0884-4AB7-8F88-65C346D4BFA2}" type="presParOf" srcId="{E7F291FB-0239-4FC1-9B54-F922FDB46220}" destId="{D1DE5C26-9B63-4BCE-A1D5-3FC5986AB791}" srcOrd="1" destOrd="0" presId="urn:microsoft.com/office/officeart/2005/8/layout/hierarchy3"/>
    <dgm:cxn modelId="{20253B4B-8B28-400F-9B47-EB39081A1254}" type="presParOf" srcId="{EA10FE13-BBAC-485F-9E8B-46556C320BD7}" destId="{C2A775E6-804B-4D78-8F60-0FD84C225D49}" srcOrd="1" destOrd="0" presId="urn:microsoft.com/office/officeart/2005/8/layout/hierarchy3"/>
    <dgm:cxn modelId="{6E8702BB-3219-4755-9EE6-3F840C2E9B03}" type="presParOf" srcId="{C2A775E6-804B-4D78-8F60-0FD84C225D49}" destId="{26958EF1-8495-435E-88EA-37F0C4DD2F21}" srcOrd="0" destOrd="0" presId="urn:microsoft.com/office/officeart/2005/8/layout/hierarchy3"/>
    <dgm:cxn modelId="{64DB6DA5-195F-4542-AF5F-5B7CFE8C4B9F}" type="presParOf" srcId="{C2A775E6-804B-4D78-8F60-0FD84C225D49}" destId="{EEACB540-461E-4B4B-9C07-0FCB10814C5D}" srcOrd="1" destOrd="0" presId="urn:microsoft.com/office/officeart/2005/8/layout/hierarchy3"/>
    <dgm:cxn modelId="{221FE722-75F1-41F8-A368-2CD8C8EBF80F}" type="presParOf" srcId="{C2A775E6-804B-4D78-8F60-0FD84C225D49}" destId="{568E655D-2774-4F77-B8CA-F527094FBB78}" srcOrd="2" destOrd="0" presId="urn:microsoft.com/office/officeart/2005/8/layout/hierarchy3"/>
    <dgm:cxn modelId="{0407F3FE-0B8B-46D5-8C90-476B4556F193}" type="presParOf" srcId="{C2A775E6-804B-4D78-8F60-0FD84C225D49}" destId="{135AE20A-8590-4AD8-B2A4-2F0DB04DB82A}" srcOrd="3" destOrd="0" presId="urn:microsoft.com/office/officeart/2005/8/layout/hierarchy3"/>
    <dgm:cxn modelId="{7D6122E0-9900-4B94-9DC8-0DC47BD3790D}" type="presParOf" srcId="{C2A775E6-804B-4D78-8F60-0FD84C225D49}" destId="{489C0A7D-B1BB-4A6F-A717-E439FD32C3CA}" srcOrd="4" destOrd="0" presId="urn:microsoft.com/office/officeart/2005/8/layout/hierarchy3"/>
    <dgm:cxn modelId="{77EC87C2-3836-4332-B304-209D5ADC1969}" type="presParOf" srcId="{C2A775E6-804B-4D78-8F60-0FD84C225D49}" destId="{0129C83C-369E-495E-AE06-358476566858}" srcOrd="5" destOrd="0" presId="urn:microsoft.com/office/officeart/2005/8/layout/hierarchy3"/>
    <dgm:cxn modelId="{E1215B8F-B372-4EB0-9B84-15DAEB1E4724}" type="presParOf" srcId="{1CA81855-AE84-4DBB-B1A7-F744430B5B75}" destId="{F20D3D74-6260-4802-A6DD-CB5F8F01371C}" srcOrd="1" destOrd="0" presId="urn:microsoft.com/office/officeart/2005/8/layout/hierarchy3"/>
    <dgm:cxn modelId="{B245E454-7683-4A5A-8C4C-258D73D4999F}" type="presParOf" srcId="{F20D3D74-6260-4802-A6DD-CB5F8F01371C}" destId="{48A920CD-170B-4C3F-94D5-96FAC1D5FBAC}" srcOrd="0" destOrd="0" presId="urn:microsoft.com/office/officeart/2005/8/layout/hierarchy3"/>
    <dgm:cxn modelId="{4DBA95C8-01D8-495B-894D-FE19F5FDA282}" type="presParOf" srcId="{48A920CD-170B-4C3F-94D5-96FAC1D5FBAC}" destId="{257F31BF-E0D9-47B1-9169-30C74316C0EF}" srcOrd="0" destOrd="0" presId="urn:microsoft.com/office/officeart/2005/8/layout/hierarchy3"/>
    <dgm:cxn modelId="{612B50AC-60F8-4684-9569-B16CC94A58EB}" type="presParOf" srcId="{48A920CD-170B-4C3F-94D5-96FAC1D5FBAC}" destId="{BB90BBE6-775E-4D82-B563-5D0DA6403F47}" srcOrd="1" destOrd="0" presId="urn:microsoft.com/office/officeart/2005/8/layout/hierarchy3"/>
    <dgm:cxn modelId="{BA2343B3-153C-4FA0-A265-7EE5D20FBFAD}" type="presParOf" srcId="{F20D3D74-6260-4802-A6DD-CB5F8F01371C}" destId="{04423FCB-A3A7-4D10-91A4-4662679B62FB}" srcOrd="1" destOrd="0" presId="urn:microsoft.com/office/officeart/2005/8/layout/hierarchy3"/>
    <dgm:cxn modelId="{C5A3CD91-8971-485C-A9AE-40744B95E66B}" type="presParOf" srcId="{04423FCB-A3A7-4D10-91A4-4662679B62FB}" destId="{A3F6AD21-979F-484F-B22F-C1F51338BE05}" srcOrd="0" destOrd="0" presId="urn:microsoft.com/office/officeart/2005/8/layout/hierarchy3"/>
    <dgm:cxn modelId="{9EFD3842-672E-4F5E-B4F3-057938462BBC}" type="presParOf" srcId="{04423FCB-A3A7-4D10-91A4-4662679B62FB}" destId="{B64F8CE9-CFE7-4F11-8C5B-BB74B2FBA137}" srcOrd="1" destOrd="0" presId="urn:microsoft.com/office/officeart/2005/8/layout/hierarchy3"/>
    <dgm:cxn modelId="{8EF508E0-A062-455A-AB8B-76CC376E6636}" type="presParOf" srcId="{04423FCB-A3A7-4D10-91A4-4662679B62FB}" destId="{0A91A421-8B8A-466F-B8EE-76448A3686F0}" srcOrd="2" destOrd="0" presId="urn:microsoft.com/office/officeart/2005/8/layout/hierarchy3"/>
    <dgm:cxn modelId="{438B559F-6015-44C0-9641-C5DE723AA28B}" type="presParOf" srcId="{04423FCB-A3A7-4D10-91A4-4662679B62FB}" destId="{17E018A6-6992-4729-B452-0FCE388116A1}" srcOrd="3" destOrd="0" presId="urn:microsoft.com/office/officeart/2005/8/layout/hierarchy3"/>
    <dgm:cxn modelId="{33089495-CA91-4693-8FE6-0F253A0A8ABB}" type="presParOf" srcId="{04423FCB-A3A7-4D10-91A4-4662679B62FB}" destId="{C7BBE13D-0F3D-4D6A-AB15-96E2188F48CC}" srcOrd="4" destOrd="0" presId="urn:microsoft.com/office/officeart/2005/8/layout/hierarchy3"/>
    <dgm:cxn modelId="{AD5199D3-4EB2-4537-8CFB-3F218A286322}" type="presParOf" srcId="{04423FCB-A3A7-4D10-91A4-4662679B62FB}" destId="{8FC326A0-37D4-4DD3-9780-2A9CAADB1651}" srcOrd="5" destOrd="0" presId="urn:microsoft.com/office/officeart/2005/8/layout/hierarchy3"/>
    <dgm:cxn modelId="{46B96004-931D-4C2E-B0FC-87892CDF288A}" type="presParOf" srcId="{04423FCB-A3A7-4D10-91A4-4662679B62FB}" destId="{341A585F-78D6-4457-947B-2633363ED8EF}" srcOrd="6" destOrd="0" presId="urn:microsoft.com/office/officeart/2005/8/layout/hierarchy3"/>
    <dgm:cxn modelId="{D661A1F2-4603-4F06-9F6D-C6D2E7443E9E}" type="presParOf" srcId="{04423FCB-A3A7-4D10-91A4-4662679B62FB}" destId="{F6B67FA9-F307-465C-9E1C-35330E3F6DAF}" srcOrd="7"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C4FD20-E7BC-449D-BDBD-C71698AEBEE3}">
      <dsp:nvSpPr>
        <dsp:cNvPr id="0" name=""/>
        <dsp:cNvSpPr/>
      </dsp:nvSpPr>
      <dsp:spPr>
        <a:xfrm>
          <a:off x="-90972" y="0"/>
          <a:ext cx="10899294" cy="5903202"/>
        </a:xfrm>
        <a:prstGeom prst="swooshArrow">
          <a:avLst>
            <a:gd name="adj1" fmla="val 25000"/>
            <a:gd name="adj2" fmla="val 2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1CB126E-0446-4B61-B69A-2422CBDFB603}">
      <dsp:nvSpPr>
        <dsp:cNvPr id="0" name=""/>
        <dsp:cNvSpPr/>
      </dsp:nvSpPr>
      <dsp:spPr>
        <a:xfrm>
          <a:off x="1566458" y="4389621"/>
          <a:ext cx="217237" cy="21723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BB947CF-F1AD-4D50-8AB7-A8371A924732}">
      <dsp:nvSpPr>
        <dsp:cNvPr id="0" name=""/>
        <dsp:cNvSpPr/>
      </dsp:nvSpPr>
      <dsp:spPr>
        <a:xfrm>
          <a:off x="1675076" y="4498239"/>
          <a:ext cx="1615116" cy="14049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5110" tIns="0" rIns="0" bIns="0" numCol="1" spcCol="1270" anchor="t" anchorCtr="0">
          <a:noAutofit/>
        </a:bodyPr>
        <a:lstStyle/>
        <a:p>
          <a:pPr lvl="0" algn="l" defTabSz="1600200">
            <a:lnSpc>
              <a:spcPct val="90000"/>
            </a:lnSpc>
            <a:spcBef>
              <a:spcPct val="0"/>
            </a:spcBef>
            <a:spcAft>
              <a:spcPct val="35000"/>
            </a:spcAft>
          </a:pPr>
          <a:r>
            <a:rPr lang="en-US" sz="3600" kern="1200" smtClean="0">
              <a:solidFill>
                <a:srgbClr val="FF0000"/>
              </a:solidFill>
              <a:latin typeface="Times New Roman" panose="02020603050405020304" pitchFamily="18" charset="0"/>
              <a:ea typeface="Times New Roman" panose="02020603050405020304" pitchFamily="18" charset="0"/>
            </a:rPr>
            <a:t>a) </a:t>
          </a:r>
          <a:r>
            <a:rPr lang="en-US" sz="3200" kern="1200" smtClean="0">
              <a:solidFill>
                <a:srgbClr val="FF0000"/>
              </a:solidFill>
              <a:latin typeface="Times New Roman" panose="02020603050405020304" pitchFamily="18" charset="0"/>
              <a:ea typeface="Times New Roman" panose="02020603050405020304" pitchFamily="18" charset="0"/>
            </a:rPr>
            <a:t>Khiển</a:t>
          </a:r>
          <a:r>
            <a:rPr lang="en-US" sz="3600" kern="1200" smtClean="0">
              <a:solidFill>
                <a:srgbClr val="FF0000"/>
              </a:solidFill>
              <a:latin typeface="Times New Roman" panose="02020603050405020304" pitchFamily="18" charset="0"/>
              <a:ea typeface="Times New Roman" panose="02020603050405020304" pitchFamily="18" charset="0"/>
            </a:rPr>
            <a:t> trách. </a:t>
          </a:r>
          <a:endParaRPr lang="en-US" sz="3600" kern="1200"/>
        </a:p>
      </dsp:txBody>
      <dsp:txXfrm>
        <a:off x="1675076" y="4498239"/>
        <a:ext cx="1615116" cy="1404962"/>
      </dsp:txXfrm>
    </dsp:sp>
    <dsp:sp modelId="{E60D7F4E-8DB8-4BC8-8A05-251302363491}">
      <dsp:nvSpPr>
        <dsp:cNvPr id="0" name=""/>
        <dsp:cNvSpPr/>
      </dsp:nvSpPr>
      <dsp:spPr>
        <a:xfrm>
          <a:off x="3101290" y="3016536"/>
          <a:ext cx="377804" cy="37780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01B80AF-583C-4B24-AC79-729030B0A933}">
      <dsp:nvSpPr>
        <dsp:cNvPr id="0" name=""/>
        <dsp:cNvSpPr/>
      </dsp:nvSpPr>
      <dsp:spPr>
        <a:xfrm>
          <a:off x="3290193" y="3205438"/>
          <a:ext cx="1983475" cy="26977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0191" tIns="0" rIns="0" bIns="0" numCol="1" spcCol="1270" anchor="t" anchorCtr="0">
          <a:noAutofit/>
        </a:bodyPr>
        <a:lstStyle/>
        <a:p>
          <a:pPr lvl="0" algn="l" defTabSz="1600200">
            <a:lnSpc>
              <a:spcPct val="90000"/>
            </a:lnSpc>
            <a:spcBef>
              <a:spcPct val="0"/>
            </a:spcBef>
            <a:spcAft>
              <a:spcPct val="35000"/>
            </a:spcAft>
          </a:pPr>
          <a:r>
            <a:rPr lang="en-US" sz="3600" kern="1200" smtClean="0">
              <a:solidFill>
                <a:srgbClr val="FF0000"/>
              </a:solidFill>
              <a:latin typeface="Times New Roman" panose="02020603050405020304" pitchFamily="18" charset="0"/>
              <a:ea typeface="Times New Roman" panose="02020603050405020304" pitchFamily="18" charset="0"/>
            </a:rPr>
            <a:t>b) Cảnh cáo. </a:t>
          </a:r>
          <a:endParaRPr lang="en-US" sz="3600" kern="1200"/>
        </a:p>
      </dsp:txBody>
      <dsp:txXfrm>
        <a:off x="3290193" y="3205438"/>
        <a:ext cx="1983475" cy="2697763"/>
      </dsp:txXfrm>
    </dsp:sp>
    <dsp:sp modelId="{371668A7-8D1D-4A13-ABD9-60FA057B8B28}">
      <dsp:nvSpPr>
        <dsp:cNvPr id="0" name=""/>
        <dsp:cNvSpPr/>
      </dsp:nvSpPr>
      <dsp:spPr>
        <a:xfrm>
          <a:off x="5061153" y="2004727"/>
          <a:ext cx="500591" cy="500591"/>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EB90F19-6800-42B2-8298-FE57848A69CA}">
      <dsp:nvSpPr>
        <dsp:cNvPr id="0" name=""/>
        <dsp:cNvSpPr/>
      </dsp:nvSpPr>
      <dsp:spPr>
        <a:xfrm>
          <a:off x="5311449" y="2255023"/>
          <a:ext cx="1983475" cy="36481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5253" tIns="0" rIns="0" bIns="0" numCol="1" spcCol="1270" anchor="t" anchorCtr="0">
          <a:noAutofit/>
        </a:bodyPr>
        <a:lstStyle/>
        <a:p>
          <a:pPr lvl="0" algn="l" defTabSz="1600200">
            <a:lnSpc>
              <a:spcPct val="90000"/>
            </a:lnSpc>
            <a:spcBef>
              <a:spcPct val="0"/>
            </a:spcBef>
            <a:spcAft>
              <a:spcPct val="35000"/>
            </a:spcAft>
          </a:pPr>
          <a:r>
            <a:rPr lang="en-US" sz="3600" kern="1200" smtClean="0">
              <a:solidFill>
                <a:srgbClr val="FF0000"/>
              </a:solidFill>
              <a:latin typeface="Times New Roman" panose="02020603050405020304" pitchFamily="18" charset="0"/>
              <a:ea typeface="Times New Roman" panose="02020603050405020304" pitchFamily="18" charset="0"/>
            </a:rPr>
            <a:t>c) Cách chức. </a:t>
          </a:r>
          <a:endParaRPr lang="en-US" sz="3600" kern="1200"/>
        </a:p>
      </dsp:txBody>
      <dsp:txXfrm>
        <a:off x="5311449" y="2255023"/>
        <a:ext cx="1983475" cy="3648178"/>
      </dsp:txXfrm>
    </dsp:sp>
    <dsp:sp modelId="{F12A90A1-7463-48AF-A07D-3C2AC24D3F35}">
      <dsp:nvSpPr>
        <dsp:cNvPr id="0" name=""/>
        <dsp:cNvSpPr/>
      </dsp:nvSpPr>
      <dsp:spPr>
        <a:xfrm>
          <a:off x="7195751" y="1335304"/>
          <a:ext cx="670603" cy="67060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68AAEB0-5313-4BFB-827C-524A91194FBA}">
      <dsp:nvSpPr>
        <dsp:cNvPr id="0" name=""/>
        <dsp:cNvSpPr/>
      </dsp:nvSpPr>
      <dsp:spPr>
        <a:xfrm>
          <a:off x="0" y="121285"/>
          <a:ext cx="4008842" cy="10151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339" tIns="0" rIns="0" bIns="0" numCol="1" spcCol="1270" anchor="t" anchorCtr="0">
          <a:noAutofit/>
        </a:bodyPr>
        <a:lstStyle/>
        <a:p>
          <a:pPr lvl="0" algn="l" defTabSz="1778000">
            <a:lnSpc>
              <a:spcPct val="90000"/>
            </a:lnSpc>
            <a:spcBef>
              <a:spcPct val="0"/>
            </a:spcBef>
            <a:spcAft>
              <a:spcPct val="35000"/>
            </a:spcAft>
          </a:pPr>
          <a:r>
            <a:rPr lang="en-US" sz="4000" kern="1200" smtClean="0">
              <a:latin typeface="Times New Roman" panose="02020603050405020304" pitchFamily="18" charset="0"/>
              <a:ea typeface="Times New Roman" panose="02020603050405020304" pitchFamily="18" charset="0"/>
            </a:rPr>
            <a:t>1. Đối với </a:t>
          </a:r>
          <a:r>
            <a:rPr lang="en-US" sz="4000" b="1" kern="1200" smtClean="0">
              <a:latin typeface="Times New Roman" panose="02020603050405020304" pitchFamily="18" charset="0"/>
              <a:ea typeface="Times New Roman" panose="02020603050405020304" pitchFamily="18" charset="0"/>
            </a:rPr>
            <a:t>cán bộ</a:t>
          </a:r>
          <a:endParaRPr lang="en-US" sz="4000" kern="1200"/>
        </a:p>
      </dsp:txBody>
      <dsp:txXfrm>
        <a:off x="0" y="121285"/>
        <a:ext cx="4008842" cy="101518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C4FD20-E7BC-449D-BDBD-C71698AEBEE3}">
      <dsp:nvSpPr>
        <dsp:cNvPr id="0" name=""/>
        <dsp:cNvSpPr/>
      </dsp:nvSpPr>
      <dsp:spPr>
        <a:xfrm>
          <a:off x="-473296" y="0"/>
          <a:ext cx="11215065" cy="6074227"/>
        </a:xfrm>
        <a:prstGeom prst="swooshArrow">
          <a:avLst>
            <a:gd name="adj1" fmla="val 25000"/>
            <a:gd name="adj2" fmla="val 2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1CB126E-0446-4B61-B69A-2422CBDFB603}">
      <dsp:nvSpPr>
        <dsp:cNvPr id="0" name=""/>
        <dsp:cNvSpPr/>
      </dsp:nvSpPr>
      <dsp:spPr>
        <a:xfrm>
          <a:off x="1043996" y="4516795"/>
          <a:ext cx="223531" cy="223531"/>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BB947CF-F1AD-4D50-8AB7-A8371A924732}">
      <dsp:nvSpPr>
        <dsp:cNvPr id="0" name=""/>
        <dsp:cNvSpPr/>
      </dsp:nvSpPr>
      <dsp:spPr>
        <a:xfrm>
          <a:off x="1155762" y="4628561"/>
          <a:ext cx="1661908" cy="14456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445" tIns="0" rIns="0" bIns="0" numCol="1" spcCol="1270" anchor="t" anchorCtr="0">
          <a:noAutofit/>
        </a:bodyPr>
        <a:lstStyle/>
        <a:p>
          <a:pPr lvl="0" algn="l" defTabSz="1600200">
            <a:lnSpc>
              <a:spcPct val="90000"/>
            </a:lnSpc>
            <a:spcBef>
              <a:spcPct val="0"/>
            </a:spcBef>
            <a:spcAft>
              <a:spcPct val="35000"/>
            </a:spcAft>
          </a:pPr>
          <a:r>
            <a:rPr lang="en-US" sz="3600" kern="1200" smtClean="0">
              <a:solidFill>
                <a:srgbClr val="FF0000"/>
              </a:solidFill>
              <a:latin typeface="Times New Roman" panose="02020603050405020304" pitchFamily="18" charset="0"/>
              <a:ea typeface="Times New Roman" panose="02020603050405020304" pitchFamily="18" charset="0"/>
            </a:rPr>
            <a:t>a) </a:t>
          </a:r>
          <a:r>
            <a:rPr lang="en-US" sz="3200" kern="1200" smtClean="0">
              <a:solidFill>
                <a:srgbClr val="FF0000"/>
              </a:solidFill>
              <a:latin typeface="Times New Roman" panose="02020603050405020304" pitchFamily="18" charset="0"/>
              <a:ea typeface="Times New Roman" panose="02020603050405020304" pitchFamily="18" charset="0"/>
            </a:rPr>
            <a:t>Khiển</a:t>
          </a:r>
          <a:r>
            <a:rPr lang="en-US" sz="3600" kern="1200" smtClean="0">
              <a:solidFill>
                <a:srgbClr val="FF0000"/>
              </a:solidFill>
              <a:latin typeface="Times New Roman" panose="02020603050405020304" pitchFamily="18" charset="0"/>
              <a:ea typeface="Times New Roman" panose="02020603050405020304" pitchFamily="18" charset="0"/>
            </a:rPr>
            <a:t> trách. </a:t>
          </a:r>
          <a:endParaRPr lang="en-US" sz="3600" kern="1200"/>
        </a:p>
      </dsp:txBody>
      <dsp:txXfrm>
        <a:off x="1155762" y="4628561"/>
        <a:ext cx="1661908" cy="1445666"/>
      </dsp:txXfrm>
    </dsp:sp>
    <dsp:sp modelId="{E60D7F4E-8DB8-4BC8-8A05-251302363491}">
      <dsp:nvSpPr>
        <dsp:cNvPr id="0" name=""/>
        <dsp:cNvSpPr/>
      </dsp:nvSpPr>
      <dsp:spPr>
        <a:xfrm>
          <a:off x="2623296" y="3103930"/>
          <a:ext cx="388750" cy="388750"/>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01B80AF-583C-4B24-AC79-729030B0A933}">
      <dsp:nvSpPr>
        <dsp:cNvPr id="0" name=""/>
        <dsp:cNvSpPr/>
      </dsp:nvSpPr>
      <dsp:spPr>
        <a:xfrm>
          <a:off x="2817671" y="3298305"/>
          <a:ext cx="2040940" cy="27759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5991" tIns="0" rIns="0" bIns="0" numCol="1" spcCol="1270" anchor="t" anchorCtr="0">
          <a:noAutofit/>
        </a:bodyPr>
        <a:lstStyle/>
        <a:p>
          <a:pPr lvl="0" algn="l" defTabSz="1600200">
            <a:lnSpc>
              <a:spcPct val="90000"/>
            </a:lnSpc>
            <a:spcBef>
              <a:spcPct val="0"/>
            </a:spcBef>
            <a:spcAft>
              <a:spcPct val="35000"/>
            </a:spcAft>
          </a:pPr>
          <a:r>
            <a:rPr lang="en-US" sz="3600" kern="1200" smtClean="0">
              <a:solidFill>
                <a:srgbClr val="FF0000"/>
              </a:solidFill>
              <a:latin typeface="Times New Roman" panose="02020603050405020304" pitchFamily="18" charset="0"/>
              <a:ea typeface="Times New Roman" panose="02020603050405020304" pitchFamily="18" charset="0"/>
            </a:rPr>
            <a:t>b) Cảnh cáo. </a:t>
          </a:r>
          <a:endParaRPr lang="en-US" sz="3600" kern="1200"/>
        </a:p>
      </dsp:txBody>
      <dsp:txXfrm>
        <a:off x="2817671" y="3298305"/>
        <a:ext cx="2040940" cy="2775922"/>
      </dsp:txXfrm>
    </dsp:sp>
    <dsp:sp modelId="{371668A7-8D1D-4A13-ABD9-60FA057B8B28}">
      <dsp:nvSpPr>
        <dsp:cNvPr id="0" name=""/>
        <dsp:cNvSpPr/>
      </dsp:nvSpPr>
      <dsp:spPr>
        <a:xfrm>
          <a:off x="4639939" y="2062807"/>
          <a:ext cx="515094" cy="51509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EB90F19-6800-42B2-8298-FE57848A69CA}">
      <dsp:nvSpPr>
        <dsp:cNvPr id="0" name=""/>
        <dsp:cNvSpPr/>
      </dsp:nvSpPr>
      <dsp:spPr>
        <a:xfrm>
          <a:off x="4833809" y="2543579"/>
          <a:ext cx="2924341" cy="7351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2938" tIns="0" rIns="0" bIns="0" numCol="1" spcCol="1270" anchor="t" anchorCtr="0">
          <a:noAutofit/>
        </a:bodyPr>
        <a:lstStyle/>
        <a:p>
          <a:pPr lvl="0" algn="l" defTabSz="1600200">
            <a:lnSpc>
              <a:spcPct val="90000"/>
            </a:lnSpc>
            <a:spcBef>
              <a:spcPct val="0"/>
            </a:spcBef>
            <a:spcAft>
              <a:spcPct val="35000"/>
            </a:spcAft>
          </a:pPr>
          <a:r>
            <a:rPr lang="en-US" sz="3600" kern="1200" smtClean="0">
              <a:solidFill>
                <a:srgbClr val="00B050"/>
              </a:solidFill>
              <a:latin typeface="Times New Roman" panose="02020603050405020304" pitchFamily="18" charset="0"/>
              <a:ea typeface="Times New Roman" panose="02020603050405020304" pitchFamily="18" charset="0"/>
            </a:rPr>
            <a:t>c) Hạ bậc lương</a:t>
          </a:r>
          <a:endParaRPr lang="en-US" sz="3600" kern="1200">
            <a:solidFill>
              <a:srgbClr val="00B050"/>
            </a:solidFill>
          </a:endParaRPr>
        </a:p>
      </dsp:txBody>
      <dsp:txXfrm>
        <a:off x="4833809" y="2543579"/>
        <a:ext cx="2924341" cy="735196"/>
      </dsp:txXfrm>
    </dsp:sp>
    <dsp:sp modelId="{F12A90A1-7463-48AF-A07D-3C2AC24D3F35}">
      <dsp:nvSpPr>
        <dsp:cNvPr id="0" name=""/>
        <dsp:cNvSpPr/>
      </dsp:nvSpPr>
      <dsp:spPr>
        <a:xfrm>
          <a:off x="6836380" y="1373990"/>
          <a:ext cx="690032" cy="69003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68AAEB0-5313-4BFB-827C-524A91194FBA}">
      <dsp:nvSpPr>
        <dsp:cNvPr id="0" name=""/>
        <dsp:cNvSpPr/>
      </dsp:nvSpPr>
      <dsp:spPr>
        <a:xfrm>
          <a:off x="26134" y="157376"/>
          <a:ext cx="6759493" cy="8295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65634" tIns="0" rIns="0" bIns="0" numCol="1" spcCol="1270" anchor="t" anchorCtr="0">
          <a:noAutofit/>
        </a:bodyPr>
        <a:lstStyle/>
        <a:p>
          <a:pPr lvl="0" algn="l" defTabSz="1333500">
            <a:lnSpc>
              <a:spcPct val="90000"/>
            </a:lnSpc>
            <a:spcBef>
              <a:spcPct val="0"/>
            </a:spcBef>
            <a:spcAft>
              <a:spcPct val="35000"/>
            </a:spcAft>
          </a:pPr>
          <a:r>
            <a:rPr lang="en-US" sz="3000" kern="1200" smtClean="0">
              <a:latin typeface="Times New Roman" panose="02020603050405020304" pitchFamily="18" charset="0"/>
              <a:ea typeface="Times New Roman" panose="02020603050405020304" pitchFamily="18" charset="0"/>
            </a:rPr>
            <a:t>2. Đối với </a:t>
          </a:r>
          <a:r>
            <a:rPr lang="en-US" sz="3000" b="1" i="1" kern="1200" smtClean="0">
              <a:latin typeface="Times New Roman" panose="02020603050405020304" pitchFamily="18" charset="0"/>
              <a:ea typeface="Times New Roman" panose="02020603050405020304" pitchFamily="18" charset="0"/>
            </a:rPr>
            <a:t>công chức </a:t>
          </a:r>
          <a:r>
            <a:rPr lang="en-US" sz="3000" b="1" kern="1200" smtClean="0">
              <a:latin typeface="Times New Roman" panose="02020603050405020304" pitchFamily="18" charset="0"/>
              <a:ea typeface="Times New Roman" panose="02020603050405020304" pitchFamily="18" charset="0"/>
            </a:rPr>
            <a:t>KHÔNG giữ chức vụ lãnh đạo, quản lý</a:t>
          </a:r>
          <a:r>
            <a:rPr lang="en-US" sz="3000" kern="1200" smtClean="0">
              <a:latin typeface="Times New Roman" panose="02020603050405020304" pitchFamily="18" charset="0"/>
              <a:ea typeface="Times New Roman" panose="02020603050405020304" pitchFamily="18" charset="0"/>
            </a:rPr>
            <a:t>: </a:t>
          </a:r>
          <a:endParaRPr lang="en-US" sz="3000" kern="1200"/>
        </a:p>
      </dsp:txBody>
      <dsp:txXfrm>
        <a:off x="26134" y="157376"/>
        <a:ext cx="6759493" cy="82953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C4FD20-E7BC-449D-BDBD-C71698AEBEE3}">
      <dsp:nvSpPr>
        <dsp:cNvPr id="0" name=""/>
        <dsp:cNvSpPr/>
      </dsp:nvSpPr>
      <dsp:spPr>
        <a:xfrm>
          <a:off x="-473296" y="0"/>
          <a:ext cx="11215065" cy="6074227"/>
        </a:xfrm>
        <a:prstGeom prst="swooshArrow">
          <a:avLst>
            <a:gd name="adj1" fmla="val 25000"/>
            <a:gd name="adj2" fmla="val 2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1CB126E-0446-4B61-B69A-2422CBDFB603}">
      <dsp:nvSpPr>
        <dsp:cNvPr id="0" name=""/>
        <dsp:cNvSpPr/>
      </dsp:nvSpPr>
      <dsp:spPr>
        <a:xfrm>
          <a:off x="443106" y="4725800"/>
          <a:ext cx="223531" cy="223531"/>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BB947CF-F1AD-4D50-8AB7-A8371A924732}">
      <dsp:nvSpPr>
        <dsp:cNvPr id="0" name=""/>
        <dsp:cNvSpPr/>
      </dsp:nvSpPr>
      <dsp:spPr>
        <a:xfrm>
          <a:off x="607116" y="4628561"/>
          <a:ext cx="1661908" cy="14456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445" tIns="0" rIns="0" bIns="0" numCol="1" spcCol="1270" anchor="t" anchorCtr="0">
          <a:noAutofit/>
        </a:bodyPr>
        <a:lstStyle/>
        <a:p>
          <a:pPr lvl="0" algn="l" defTabSz="1600200">
            <a:lnSpc>
              <a:spcPct val="90000"/>
            </a:lnSpc>
            <a:spcBef>
              <a:spcPct val="0"/>
            </a:spcBef>
            <a:spcAft>
              <a:spcPct val="35000"/>
            </a:spcAft>
          </a:pPr>
          <a:r>
            <a:rPr lang="en-US" sz="3600" kern="1200" smtClean="0">
              <a:solidFill>
                <a:srgbClr val="FF0000"/>
              </a:solidFill>
              <a:latin typeface="Times New Roman" panose="02020603050405020304" pitchFamily="18" charset="0"/>
              <a:ea typeface="Times New Roman" panose="02020603050405020304" pitchFamily="18" charset="0"/>
            </a:rPr>
            <a:t>a) </a:t>
          </a:r>
          <a:r>
            <a:rPr lang="en-US" sz="3200" kern="1200" smtClean="0">
              <a:solidFill>
                <a:srgbClr val="FF0000"/>
              </a:solidFill>
              <a:latin typeface="Times New Roman" panose="02020603050405020304" pitchFamily="18" charset="0"/>
              <a:ea typeface="Times New Roman" panose="02020603050405020304" pitchFamily="18" charset="0"/>
            </a:rPr>
            <a:t>Khiển</a:t>
          </a:r>
          <a:r>
            <a:rPr lang="en-US" sz="3600" kern="1200" smtClean="0">
              <a:solidFill>
                <a:srgbClr val="FF0000"/>
              </a:solidFill>
              <a:latin typeface="Times New Roman" panose="02020603050405020304" pitchFamily="18" charset="0"/>
              <a:ea typeface="Times New Roman" panose="02020603050405020304" pitchFamily="18" charset="0"/>
            </a:rPr>
            <a:t> trách. </a:t>
          </a:r>
          <a:endParaRPr lang="en-US" sz="3600" kern="1200"/>
        </a:p>
      </dsp:txBody>
      <dsp:txXfrm>
        <a:off x="607116" y="4628561"/>
        <a:ext cx="1661908" cy="1445666"/>
      </dsp:txXfrm>
    </dsp:sp>
    <dsp:sp modelId="{E60D7F4E-8DB8-4BC8-8A05-251302363491}">
      <dsp:nvSpPr>
        <dsp:cNvPr id="0" name=""/>
        <dsp:cNvSpPr/>
      </dsp:nvSpPr>
      <dsp:spPr>
        <a:xfrm>
          <a:off x="1787272" y="3437871"/>
          <a:ext cx="388750" cy="388750"/>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01B80AF-583C-4B24-AC79-729030B0A933}">
      <dsp:nvSpPr>
        <dsp:cNvPr id="0" name=""/>
        <dsp:cNvSpPr/>
      </dsp:nvSpPr>
      <dsp:spPr>
        <a:xfrm>
          <a:off x="1602424" y="3768574"/>
          <a:ext cx="4079534" cy="9209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5991" tIns="0" rIns="0" bIns="0" numCol="1" spcCol="1270" anchor="t" anchorCtr="0">
          <a:noAutofit/>
        </a:bodyPr>
        <a:lstStyle/>
        <a:p>
          <a:pPr lvl="0" algn="l" defTabSz="1600200">
            <a:lnSpc>
              <a:spcPct val="90000"/>
            </a:lnSpc>
            <a:spcBef>
              <a:spcPct val="0"/>
            </a:spcBef>
            <a:spcAft>
              <a:spcPct val="35000"/>
            </a:spcAft>
          </a:pPr>
          <a:r>
            <a:rPr lang="en-US" sz="3600" kern="1200" smtClean="0">
              <a:solidFill>
                <a:srgbClr val="FF0000"/>
              </a:solidFill>
              <a:latin typeface="Times New Roman" panose="02020603050405020304" pitchFamily="18" charset="0"/>
              <a:ea typeface="Times New Roman" panose="02020603050405020304" pitchFamily="18" charset="0"/>
            </a:rPr>
            <a:t>b) Cảnh cáo. </a:t>
          </a:r>
          <a:endParaRPr lang="en-US" sz="3600" kern="1200"/>
        </a:p>
      </dsp:txBody>
      <dsp:txXfrm>
        <a:off x="1602424" y="3768574"/>
        <a:ext cx="4079534" cy="920995"/>
      </dsp:txXfrm>
    </dsp:sp>
    <dsp:sp modelId="{371668A7-8D1D-4A13-ABD9-60FA057B8B28}">
      <dsp:nvSpPr>
        <dsp:cNvPr id="0" name=""/>
        <dsp:cNvSpPr/>
      </dsp:nvSpPr>
      <dsp:spPr>
        <a:xfrm>
          <a:off x="3725538" y="2502786"/>
          <a:ext cx="515094" cy="51509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EB90F19-6800-42B2-8298-FE57848A69CA}">
      <dsp:nvSpPr>
        <dsp:cNvPr id="0" name=""/>
        <dsp:cNvSpPr/>
      </dsp:nvSpPr>
      <dsp:spPr>
        <a:xfrm>
          <a:off x="3710414" y="2896293"/>
          <a:ext cx="2924341" cy="7351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2938" tIns="0" rIns="0" bIns="0" numCol="1" spcCol="1270" anchor="t" anchorCtr="0">
          <a:noAutofit/>
        </a:bodyPr>
        <a:lstStyle/>
        <a:p>
          <a:pPr lvl="0" algn="l" defTabSz="1600200">
            <a:lnSpc>
              <a:spcPct val="90000"/>
            </a:lnSpc>
            <a:spcBef>
              <a:spcPct val="0"/>
            </a:spcBef>
            <a:spcAft>
              <a:spcPct val="35000"/>
            </a:spcAft>
          </a:pPr>
          <a:r>
            <a:rPr lang="en-US" sz="3600" kern="1200" smtClean="0">
              <a:solidFill>
                <a:srgbClr val="002060"/>
              </a:solidFill>
              <a:latin typeface="Times New Roman" panose="02020603050405020304" pitchFamily="18" charset="0"/>
              <a:ea typeface="Times New Roman" panose="02020603050405020304" pitchFamily="18" charset="0"/>
            </a:rPr>
            <a:t>c) Giáng chức</a:t>
          </a:r>
          <a:endParaRPr lang="en-US" sz="3600" kern="1200">
            <a:solidFill>
              <a:srgbClr val="002060"/>
            </a:solidFill>
          </a:endParaRPr>
        </a:p>
      </dsp:txBody>
      <dsp:txXfrm>
        <a:off x="3710414" y="2896293"/>
        <a:ext cx="2924341" cy="735196"/>
      </dsp:txXfrm>
    </dsp:sp>
    <dsp:sp modelId="{F12A90A1-7463-48AF-A07D-3C2AC24D3F35}">
      <dsp:nvSpPr>
        <dsp:cNvPr id="0" name=""/>
        <dsp:cNvSpPr/>
      </dsp:nvSpPr>
      <dsp:spPr>
        <a:xfrm>
          <a:off x="5883328" y="1674437"/>
          <a:ext cx="690032" cy="69003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68AAEB0-5313-4BFB-827C-524A91194FBA}">
      <dsp:nvSpPr>
        <dsp:cNvPr id="0" name=""/>
        <dsp:cNvSpPr/>
      </dsp:nvSpPr>
      <dsp:spPr>
        <a:xfrm>
          <a:off x="26134" y="157376"/>
          <a:ext cx="6759493" cy="8295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65634" tIns="0" rIns="0" bIns="0" numCol="1" spcCol="1270" anchor="t" anchorCtr="0">
          <a:noAutofit/>
        </a:bodyPr>
        <a:lstStyle/>
        <a:p>
          <a:pPr lvl="0" algn="l" defTabSz="1333500">
            <a:lnSpc>
              <a:spcPct val="90000"/>
            </a:lnSpc>
            <a:spcBef>
              <a:spcPct val="0"/>
            </a:spcBef>
            <a:spcAft>
              <a:spcPct val="35000"/>
            </a:spcAft>
          </a:pPr>
          <a:r>
            <a:rPr lang="en-US" sz="3000" kern="1200" smtClean="0">
              <a:latin typeface="Times New Roman" panose="02020603050405020304" pitchFamily="18" charset="0"/>
              <a:ea typeface="Times New Roman" panose="02020603050405020304" pitchFamily="18" charset="0"/>
            </a:rPr>
            <a:t>3. Đối với </a:t>
          </a:r>
          <a:r>
            <a:rPr lang="en-US" sz="3000" b="1" i="1" kern="1200" smtClean="0">
              <a:latin typeface="Times New Roman" panose="02020603050405020304" pitchFamily="18" charset="0"/>
              <a:ea typeface="Times New Roman" panose="02020603050405020304" pitchFamily="18" charset="0"/>
            </a:rPr>
            <a:t>công chức </a:t>
          </a:r>
          <a:r>
            <a:rPr lang="en-US" sz="3000" b="1" kern="1200" smtClean="0">
              <a:latin typeface="Times New Roman" panose="02020603050405020304" pitchFamily="18" charset="0"/>
              <a:ea typeface="Times New Roman" panose="02020603050405020304" pitchFamily="18" charset="0"/>
            </a:rPr>
            <a:t>giữ chức vụ lãnh đạo, quản lý:</a:t>
          </a:r>
          <a:r>
            <a:rPr lang="en-US" sz="3000" kern="1200" smtClean="0">
              <a:latin typeface="Times New Roman" panose="02020603050405020304" pitchFamily="18" charset="0"/>
              <a:ea typeface="Times New Roman" panose="02020603050405020304" pitchFamily="18" charset="0"/>
            </a:rPr>
            <a:t> </a:t>
          </a:r>
          <a:endParaRPr lang="en-US" sz="3000" kern="1200"/>
        </a:p>
      </dsp:txBody>
      <dsp:txXfrm>
        <a:off x="26134" y="157376"/>
        <a:ext cx="6759493" cy="82953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169272-DA65-4FE6-9C8D-94350D32AD99}">
      <dsp:nvSpPr>
        <dsp:cNvPr id="0" name=""/>
        <dsp:cNvSpPr/>
      </dsp:nvSpPr>
      <dsp:spPr>
        <a:xfrm>
          <a:off x="1932382" y="273"/>
          <a:ext cx="1966718" cy="837907"/>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lang="en-US" sz="1800" kern="1200" smtClean="0">
              <a:solidFill>
                <a:schemeClr val="tx1"/>
              </a:solidFill>
            </a:rPr>
            <a:t>Viên chức không giữ chức vụ quản lý</a:t>
          </a:r>
          <a:endParaRPr lang="en-US" sz="1800" kern="1200">
            <a:solidFill>
              <a:schemeClr val="tx1"/>
            </a:solidFill>
          </a:endParaRPr>
        </a:p>
      </dsp:txBody>
      <dsp:txXfrm>
        <a:off x="1956923" y="24814"/>
        <a:ext cx="1917636" cy="788825"/>
      </dsp:txXfrm>
    </dsp:sp>
    <dsp:sp modelId="{26958EF1-8495-435E-88EA-37F0C4DD2F21}">
      <dsp:nvSpPr>
        <dsp:cNvPr id="0" name=""/>
        <dsp:cNvSpPr/>
      </dsp:nvSpPr>
      <dsp:spPr>
        <a:xfrm>
          <a:off x="2129054" y="838180"/>
          <a:ext cx="196671" cy="628430"/>
        </a:xfrm>
        <a:custGeom>
          <a:avLst/>
          <a:gdLst/>
          <a:ahLst/>
          <a:cxnLst/>
          <a:rect l="0" t="0" r="0" b="0"/>
          <a:pathLst>
            <a:path>
              <a:moveTo>
                <a:pt x="0" y="0"/>
              </a:moveTo>
              <a:lnTo>
                <a:pt x="0" y="628430"/>
              </a:lnTo>
              <a:lnTo>
                <a:pt x="196671" y="628430"/>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EACB540-461E-4B4B-9C07-0FCB10814C5D}">
      <dsp:nvSpPr>
        <dsp:cNvPr id="0" name=""/>
        <dsp:cNvSpPr/>
      </dsp:nvSpPr>
      <dsp:spPr>
        <a:xfrm>
          <a:off x="2325726" y="1047657"/>
          <a:ext cx="1340651" cy="837907"/>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7625" tIns="31750" rIns="47625" bIns="31750" numCol="1" spcCol="1270" anchor="ctr" anchorCtr="0">
          <a:noAutofit/>
        </a:bodyPr>
        <a:lstStyle/>
        <a:p>
          <a:pPr lvl="0" algn="ctr" defTabSz="1111250">
            <a:lnSpc>
              <a:spcPct val="90000"/>
            </a:lnSpc>
            <a:spcBef>
              <a:spcPct val="0"/>
            </a:spcBef>
            <a:spcAft>
              <a:spcPct val="35000"/>
            </a:spcAft>
          </a:pPr>
          <a:r>
            <a:rPr lang="en-US" sz="2500" kern="1200" smtClean="0"/>
            <a:t>a) Khiển trách</a:t>
          </a:r>
          <a:endParaRPr lang="en-US" sz="2500" kern="1200"/>
        </a:p>
      </dsp:txBody>
      <dsp:txXfrm>
        <a:off x="2350267" y="1072198"/>
        <a:ext cx="1291569" cy="788825"/>
      </dsp:txXfrm>
    </dsp:sp>
    <dsp:sp modelId="{568E655D-2774-4F77-B8CA-F527094FBB78}">
      <dsp:nvSpPr>
        <dsp:cNvPr id="0" name=""/>
        <dsp:cNvSpPr/>
      </dsp:nvSpPr>
      <dsp:spPr>
        <a:xfrm>
          <a:off x="2129054" y="838180"/>
          <a:ext cx="196671" cy="1675814"/>
        </a:xfrm>
        <a:custGeom>
          <a:avLst/>
          <a:gdLst/>
          <a:ahLst/>
          <a:cxnLst/>
          <a:rect l="0" t="0" r="0" b="0"/>
          <a:pathLst>
            <a:path>
              <a:moveTo>
                <a:pt x="0" y="0"/>
              </a:moveTo>
              <a:lnTo>
                <a:pt x="0" y="1675814"/>
              </a:lnTo>
              <a:lnTo>
                <a:pt x="196671" y="1675814"/>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35AE20A-8590-4AD8-B2A4-2F0DB04DB82A}">
      <dsp:nvSpPr>
        <dsp:cNvPr id="0" name=""/>
        <dsp:cNvSpPr/>
      </dsp:nvSpPr>
      <dsp:spPr>
        <a:xfrm>
          <a:off x="2325726" y="2095041"/>
          <a:ext cx="1340651" cy="837907"/>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1732615"/>
              <a:satOff val="-7995"/>
              <a:lumOff val="29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7625" tIns="31750" rIns="47625" bIns="31750" numCol="1" spcCol="1270" anchor="ctr" anchorCtr="0">
          <a:noAutofit/>
        </a:bodyPr>
        <a:lstStyle/>
        <a:p>
          <a:pPr lvl="0" algn="ctr" defTabSz="1111250">
            <a:lnSpc>
              <a:spcPct val="90000"/>
            </a:lnSpc>
            <a:spcBef>
              <a:spcPct val="0"/>
            </a:spcBef>
            <a:spcAft>
              <a:spcPct val="35000"/>
            </a:spcAft>
          </a:pPr>
          <a:r>
            <a:rPr lang="en-US" sz="2500" kern="1200" smtClean="0"/>
            <a:t>b) Cảnh cáo</a:t>
          </a:r>
          <a:endParaRPr lang="en-US" sz="2500" kern="1200"/>
        </a:p>
      </dsp:txBody>
      <dsp:txXfrm>
        <a:off x="2350267" y="2119582"/>
        <a:ext cx="1291569" cy="788825"/>
      </dsp:txXfrm>
    </dsp:sp>
    <dsp:sp modelId="{489C0A7D-B1BB-4A6F-A717-E439FD32C3CA}">
      <dsp:nvSpPr>
        <dsp:cNvPr id="0" name=""/>
        <dsp:cNvSpPr/>
      </dsp:nvSpPr>
      <dsp:spPr>
        <a:xfrm>
          <a:off x="2129054" y="838180"/>
          <a:ext cx="196671" cy="2723197"/>
        </a:xfrm>
        <a:custGeom>
          <a:avLst/>
          <a:gdLst/>
          <a:ahLst/>
          <a:cxnLst/>
          <a:rect l="0" t="0" r="0" b="0"/>
          <a:pathLst>
            <a:path>
              <a:moveTo>
                <a:pt x="0" y="0"/>
              </a:moveTo>
              <a:lnTo>
                <a:pt x="0" y="2723197"/>
              </a:lnTo>
              <a:lnTo>
                <a:pt x="196671" y="2723197"/>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129C83C-369E-495E-AE06-358476566858}">
      <dsp:nvSpPr>
        <dsp:cNvPr id="0" name=""/>
        <dsp:cNvSpPr/>
      </dsp:nvSpPr>
      <dsp:spPr>
        <a:xfrm>
          <a:off x="2325726" y="3142425"/>
          <a:ext cx="1340651" cy="837907"/>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3465231"/>
              <a:satOff val="-15989"/>
              <a:lumOff val="58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7625" tIns="31750" rIns="47625" bIns="31750" numCol="1" spcCol="1270" anchor="ctr" anchorCtr="0">
          <a:noAutofit/>
        </a:bodyPr>
        <a:lstStyle/>
        <a:p>
          <a:pPr lvl="0" algn="ctr" defTabSz="1111250">
            <a:lnSpc>
              <a:spcPct val="90000"/>
            </a:lnSpc>
            <a:spcBef>
              <a:spcPct val="0"/>
            </a:spcBef>
            <a:spcAft>
              <a:spcPct val="35000"/>
            </a:spcAft>
          </a:pPr>
          <a:r>
            <a:rPr lang="en-US" sz="2500" kern="1200" smtClean="0"/>
            <a:t>c) Buộc thôi việc.</a:t>
          </a:r>
          <a:endParaRPr lang="en-US" sz="2500" kern="1200"/>
        </a:p>
      </dsp:txBody>
      <dsp:txXfrm>
        <a:off x="2350267" y="3166966"/>
        <a:ext cx="1291569" cy="788825"/>
      </dsp:txXfrm>
    </dsp:sp>
    <dsp:sp modelId="{257F31BF-E0D9-47B1-9169-30C74316C0EF}">
      <dsp:nvSpPr>
        <dsp:cNvPr id="0" name=""/>
        <dsp:cNvSpPr/>
      </dsp:nvSpPr>
      <dsp:spPr>
        <a:xfrm>
          <a:off x="4318055" y="273"/>
          <a:ext cx="1675814" cy="837907"/>
        </a:xfrm>
        <a:prstGeom prst="roundRect">
          <a:avLst>
            <a:gd name="adj" fmla="val 10000"/>
          </a:avLst>
        </a:prstGeom>
        <a:solidFill>
          <a:schemeClr val="accent4">
            <a:hueOff val="10395692"/>
            <a:satOff val="-47968"/>
            <a:lumOff val="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lang="en-US" sz="1800" kern="1200" smtClean="0"/>
            <a:t>Viên chức quản lý</a:t>
          </a:r>
          <a:endParaRPr lang="en-US" sz="1800" kern="1200"/>
        </a:p>
      </dsp:txBody>
      <dsp:txXfrm>
        <a:off x="4342596" y="24814"/>
        <a:ext cx="1626732" cy="788825"/>
      </dsp:txXfrm>
    </dsp:sp>
    <dsp:sp modelId="{A3F6AD21-979F-484F-B22F-C1F51338BE05}">
      <dsp:nvSpPr>
        <dsp:cNvPr id="0" name=""/>
        <dsp:cNvSpPr/>
      </dsp:nvSpPr>
      <dsp:spPr>
        <a:xfrm>
          <a:off x="4485636" y="838180"/>
          <a:ext cx="167581" cy="628430"/>
        </a:xfrm>
        <a:custGeom>
          <a:avLst/>
          <a:gdLst/>
          <a:ahLst/>
          <a:cxnLst/>
          <a:rect l="0" t="0" r="0" b="0"/>
          <a:pathLst>
            <a:path>
              <a:moveTo>
                <a:pt x="0" y="0"/>
              </a:moveTo>
              <a:lnTo>
                <a:pt x="0" y="628430"/>
              </a:lnTo>
              <a:lnTo>
                <a:pt x="167581" y="628430"/>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64F8CE9-CFE7-4F11-8C5B-BB74B2FBA137}">
      <dsp:nvSpPr>
        <dsp:cNvPr id="0" name=""/>
        <dsp:cNvSpPr/>
      </dsp:nvSpPr>
      <dsp:spPr>
        <a:xfrm>
          <a:off x="4653217" y="1047657"/>
          <a:ext cx="1340651" cy="837907"/>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5197846"/>
              <a:satOff val="-23984"/>
              <a:lumOff val="883"/>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7625" tIns="31750" rIns="47625" bIns="31750" numCol="1" spcCol="1270" anchor="ctr" anchorCtr="0">
          <a:noAutofit/>
        </a:bodyPr>
        <a:lstStyle/>
        <a:p>
          <a:pPr lvl="0" algn="ctr" defTabSz="1111250">
            <a:lnSpc>
              <a:spcPct val="90000"/>
            </a:lnSpc>
            <a:spcBef>
              <a:spcPct val="0"/>
            </a:spcBef>
            <a:spcAft>
              <a:spcPct val="35000"/>
            </a:spcAft>
          </a:pPr>
          <a:r>
            <a:rPr lang="en-US" sz="2500" kern="1200" smtClean="0"/>
            <a:t>a) Khiển trách</a:t>
          </a:r>
          <a:endParaRPr lang="en-US" sz="2500" kern="1200"/>
        </a:p>
      </dsp:txBody>
      <dsp:txXfrm>
        <a:off x="4677758" y="1072198"/>
        <a:ext cx="1291569" cy="788825"/>
      </dsp:txXfrm>
    </dsp:sp>
    <dsp:sp modelId="{0A91A421-8B8A-466F-B8EE-76448A3686F0}">
      <dsp:nvSpPr>
        <dsp:cNvPr id="0" name=""/>
        <dsp:cNvSpPr/>
      </dsp:nvSpPr>
      <dsp:spPr>
        <a:xfrm>
          <a:off x="4485636" y="838180"/>
          <a:ext cx="167581" cy="1675814"/>
        </a:xfrm>
        <a:custGeom>
          <a:avLst/>
          <a:gdLst/>
          <a:ahLst/>
          <a:cxnLst/>
          <a:rect l="0" t="0" r="0" b="0"/>
          <a:pathLst>
            <a:path>
              <a:moveTo>
                <a:pt x="0" y="0"/>
              </a:moveTo>
              <a:lnTo>
                <a:pt x="0" y="1675814"/>
              </a:lnTo>
              <a:lnTo>
                <a:pt x="167581" y="1675814"/>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7E018A6-6992-4729-B452-0FCE388116A1}">
      <dsp:nvSpPr>
        <dsp:cNvPr id="0" name=""/>
        <dsp:cNvSpPr/>
      </dsp:nvSpPr>
      <dsp:spPr>
        <a:xfrm>
          <a:off x="4653217" y="2095041"/>
          <a:ext cx="1340651" cy="837907"/>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6930461"/>
              <a:satOff val="-31979"/>
              <a:lumOff val="1177"/>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7625" tIns="31750" rIns="47625" bIns="31750" numCol="1" spcCol="1270" anchor="ctr" anchorCtr="0">
          <a:noAutofit/>
        </a:bodyPr>
        <a:lstStyle/>
        <a:p>
          <a:pPr lvl="0" algn="ctr" defTabSz="1111250">
            <a:lnSpc>
              <a:spcPct val="90000"/>
            </a:lnSpc>
            <a:spcBef>
              <a:spcPct val="0"/>
            </a:spcBef>
            <a:spcAft>
              <a:spcPct val="35000"/>
            </a:spcAft>
          </a:pPr>
          <a:r>
            <a:rPr lang="en-US" sz="2500" kern="1200" smtClean="0"/>
            <a:t>b) Cảnh cáo</a:t>
          </a:r>
          <a:endParaRPr lang="en-US" sz="2500" kern="1200"/>
        </a:p>
      </dsp:txBody>
      <dsp:txXfrm>
        <a:off x="4677758" y="2119582"/>
        <a:ext cx="1291569" cy="788825"/>
      </dsp:txXfrm>
    </dsp:sp>
    <dsp:sp modelId="{C7BBE13D-0F3D-4D6A-AB15-96E2188F48CC}">
      <dsp:nvSpPr>
        <dsp:cNvPr id="0" name=""/>
        <dsp:cNvSpPr/>
      </dsp:nvSpPr>
      <dsp:spPr>
        <a:xfrm>
          <a:off x="4485636" y="838180"/>
          <a:ext cx="167581" cy="2723197"/>
        </a:xfrm>
        <a:custGeom>
          <a:avLst/>
          <a:gdLst/>
          <a:ahLst/>
          <a:cxnLst/>
          <a:rect l="0" t="0" r="0" b="0"/>
          <a:pathLst>
            <a:path>
              <a:moveTo>
                <a:pt x="0" y="0"/>
              </a:moveTo>
              <a:lnTo>
                <a:pt x="0" y="2723197"/>
              </a:lnTo>
              <a:lnTo>
                <a:pt x="167581" y="2723197"/>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FC326A0-37D4-4DD3-9780-2A9CAADB1651}">
      <dsp:nvSpPr>
        <dsp:cNvPr id="0" name=""/>
        <dsp:cNvSpPr/>
      </dsp:nvSpPr>
      <dsp:spPr>
        <a:xfrm>
          <a:off x="4653217" y="3142425"/>
          <a:ext cx="1340651" cy="837907"/>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8663077"/>
              <a:satOff val="-39973"/>
              <a:lumOff val="1471"/>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7625" tIns="31750" rIns="47625" bIns="31750" numCol="1" spcCol="1270" anchor="ctr" anchorCtr="0">
          <a:noAutofit/>
        </a:bodyPr>
        <a:lstStyle/>
        <a:p>
          <a:pPr lvl="0" algn="ctr" defTabSz="1111250">
            <a:lnSpc>
              <a:spcPct val="90000"/>
            </a:lnSpc>
            <a:spcBef>
              <a:spcPct val="0"/>
            </a:spcBef>
            <a:spcAft>
              <a:spcPct val="35000"/>
            </a:spcAft>
          </a:pPr>
          <a:r>
            <a:rPr lang="en-US" sz="2500" kern="1200" smtClean="0"/>
            <a:t>c) Cách chức</a:t>
          </a:r>
          <a:endParaRPr lang="en-US" sz="2500" kern="1200"/>
        </a:p>
      </dsp:txBody>
      <dsp:txXfrm>
        <a:off x="4677758" y="3166966"/>
        <a:ext cx="1291569" cy="788825"/>
      </dsp:txXfrm>
    </dsp:sp>
    <dsp:sp modelId="{341A585F-78D6-4457-947B-2633363ED8EF}">
      <dsp:nvSpPr>
        <dsp:cNvPr id="0" name=""/>
        <dsp:cNvSpPr/>
      </dsp:nvSpPr>
      <dsp:spPr>
        <a:xfrm>
          <a:off x="4485636" y="838180"/>
          <a:ext cx="167581" cy="3770581"/>
        </a:xfrm>
        <a:custGeom>
          <a:avLst/>
          <a:gdLst/>
          <a:ahLst/>
          <a:cxnLst/>
          <a:rect l="0" t="0" r="0" b="0"/>
          <a:pathLst>
            <a:path>
              <a:moveTo>
                <a:pt x="0" y="0"/>
              </a:moveTo>
              <a:lnTo>
                <a:pt x="0" y="3770581"/>
              </a:lnTo>
              <a:lnTo>
                <a:pt x="167581" y="3770581"/>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6B67FA9-F307-465C-9E1C-35330E3F6DAF}">
      <dsp:nvSpPr>
        <dsp:cNvPr id="0" name=""/>
        <dsp:cNvSpPr/>
      </dsp:nvSpPr>
      <dsp:spPr>
        <a:xfrm>
          <a:off x="4653217" y="4189809"/>
          <a:ext cx="1340651" cy="837907"/>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10395692"/>
              <a:satOff val="-47968"/>
              <a:lumOff val="176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7625" tIns="31750" rIns="47625" bIns="31750" numCol="1" spcCol="1270" anchor="ctr" anchorCtr="0">
          <a:noAutofit/>
        </a:bodyPr>
        <a:lstStyle/>
        <a:p>
          <a:pPr lvl="0" algn="ctr" defTabSz="1111250">
            <a:lnSpc>
              <a:spcPct val="90000"/>
            </a:lnSpc>
            <a:spcBef>
              <a:spcPct val="0"/>
            </a:spcBef>
            <a:spcAft>
              <a:spcPct val="35000"/>
            </a:spcAft>
          </a:pPr>
          <a:r>
            <a:rPr lang="en-US" sz="2500" kern="1200" smtClean="0">
              <a:effectLst/>
              <a:latin typeface="Times New Roman" panose="02020603050405020304" pitchFamily="18" charset="0"/>
              <a:ea typeface="Times New Roman" panose="02020603050405020304" pitchFamily="18" charset="0"/>
            </a:rPr>
            <a:t>d) Buộc thôi việc.</a:t>
          </a:r>
          <a:endParaRPr lang="en-US" sz="2500" kern="1200"/>
        </a:p>
      </dsp:txBody>
      <dsp:txXfrm>
        <a:off x="4677758" y="4214350"/>
        <a:ext cx="1291569" cy="788825"/>
      </dsp:txXfrm>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2.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3.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4.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E088FF4-5EAE-488B-BDD3-18A755FDA189}" type="datetimeFigureOut">
              <a:rPr lang="en-US" smtClean="0"/>
              <a:t>8/21/2023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E792AF-8B9A-4B72-A294-FBD1AC04514A}" type="slidenum">
              <a:rPr lang="en-US" smtClean="0"/>
              <a:t>‹#›</a:t>
            </a:fld>
            <a:endParaRPr lang="en-US"/>
          </a:p>
        </p:txBody>
      </p:sp>
    </p:spTree>
    <p:extLst>
      <p:ext uri="{BB962C8B-B14F-4D97-AF65-F5344CB8AC3E}">
        <p14:creationId xmlns:p14="http://schemas.microsoft.com/office/powerpoint/2010/main" val="4260629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088FF4-5EAE-488B-BDD3-18A755FDA189}" type="datetimeFigureOut">
              <a:rPr lang="en-US" smtClean="0"/>
              <a:t>8/21/2023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E792AF-8B9A-4B72-A294-FBD1AC04514A}" type="slidenum">
              <a:rPr lang="en-US" smtClean="0"/>
              <a:t>‹#›</a:t>
            </a:fld>
            <a:endParaRPr lang="en-US"/>
          </a:p>
        </p:txBody>
      </p:sp>
    </p:spTree>
    <p:extLst>
      <p:ext uri="{BB962C8B-B14F-4D97-AF65-F5344CB8AC3E}">
        <p14:creationId xmlns:p14="http://schemas.microsoft.com/office/powerpoint/2010/main" val="3672121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088FF4-5EAE-488B-BDD3-18A755FDA189}" type="datetimeFigureOut">
              <a:rPr lang="en-US" smtClean="0"/>
              <a:t>8/21/2023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E792AF-8B9A-4B72-A294-FBD1AC04514A}" type="slidenum">
              <a:rPr lang="en-US" smtClean="0"/>
              <a:t>‹#›</a:t>
            </a:fld>
            <a:endParaRPr lang="en-US"/>
          </a:p>
        </p:txBody>
      </p:sp>
    </p:spTree>
    <p:extLst>
      <p:ext uri="{BB962C8B-B14F-4D97-AF65-F5344CB8AC3E}">
        <p14:creationId xmlns:p14="http://schemas.microsoft.com/office/powerpoint/2010/main" val="33482978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088FF4-5EAE-488B-BDD3-18A755FDA189}" type="datetimeFigureOut">
              <a:rPr lang="en-US" smtClean="0"/>
              <a:t>8/21/2023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E792AF-8B9A-4B72-A294-FBD1AC04514A}" type="slidenum">
              <a:rPr lang="en-US" smtClean="0"/>
              <a:t>‹#›</a:t>
            </a:fld>
            <a:endParaRPr lang="en-US"/>
          </a:p>
        </p:txBody>
      </p:sp>
    </p:spTree>
    <p:extLst>
      <p:ext uri="{BB962C8B-B14F-4D97-AF65-F5344CB8AC3E}">
        <p14:creationId xmlns:p14="http://schemas.microsoft.com/office/powerpoint/2010/main" val="14802437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E088FF4-5EAE-488B-BDD3-18A755FDA189}" type="datetimeFigureOut">
              <a:rPr lang="en-US" smtClean="0"/>
              <a:t>8/21/2023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E792AF-8B9A-4B72-A294-FBD1AC04514A}" type="slidenum">
              <a:rPr lang="en-US" smtClean="0"/>
              <a:t>‹#›</a:t>
            </a:fld>
            <a:endParaRPr lang="en-US"/>
          </a:p>
        </p:txBody>
      </p:sp>
    </p:spTree>
    <p:extLst>
      <p:ext uri="{BB962C8B-B14F-4D97-AF65-F5344CB8AC3E}">
        <p14:creationId xmlns:p14="http://schemas.microsoft.com/office/powerpoint/2010/main" val="2628096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E088FF4-5EAE-488B-BDD3-18A755FDA189}" type="datetimeFigureOut">
              <a:rPr lang="en-US" smtClean="0"/>
              <a:t>8/21/2023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E792AF-8B9A-4B72-A294-FBD1AC04514A}" type="slidenum">
              <a:rPr lang="en-US" smtClean="0"/>
              <a:t>‹#›</a:t>
            </a:fld>
            <a:endParaRPr lang="en-US"/>
          </a:p>
        </p:txBody>
      </p:sp>
    </p:spTree>
    <p:extLst>
      <p:ext uri="{BB962C8B-B14F-4D97-AF65-F5344CB8AC3E}">
        <p14:creationId xmlns:p14="http://schemas.microsoft.com/office/powerpoint/2010/main" val="28111229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E088FF4-5EAE-488B-BDD3-18A755FDA189}" type="datetimeFigureOut">
              <a:rPr lang="en-US" smtClean="0"/>
              <a:t>8/21/2023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E792AF-8B9A-4B72-A294-FBD1AC04514A}" type="slidenum">
              <a:rPr lang="en-US" smtClean="0"/>
              <a:t>‹#›</a:t>
            </a:fld>
            <a:endParaRPr lang="en-US"/>
          </a:p>
        </p:txBody>
      </p:sp>
    </p:spTree>
    <p:extLst>
      <p:ext uri="{BB962C8B-B14F-4D97-AF65-F5344CB8AC3E}">
        <p14:creationId xmlns:p14="http://schemas.microsoft.com/office/powerpoint/2010/main" val="8728290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E088FF4-5EAE-488B-BDD3-18A755FDA189}" type="datetimeFigureOut">
              <a:rPr lang="en-US" smtClean="0"/>
              <a:t>8/21/2023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E792AF-8B9A-4B72-A294-FBD1AC04514A}" type="slidenum">
              <a:rPr lang="en-US" smtClean="0"/>
              <a:t>‹#›</a:t>
            </a:fld>
            <a:endParaRPr lang="en-US"/>
          </a:p>
        </p:txBody>
      </p:sp>
    </p:spTree>
    <p:extLst>
      <p:ext uri="{BB962C8B-B14F-4D97-AF65-F5344CB8AC3E}">
        <p14:creationId xmlns:p14="http://schemas.microsoft.com/office/powerpoint/2010/main" val="3169375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088FF4-5EAE-488B-BDD3-18A755FDA189}" type="datetimeFigureOut">
              <a:rPr lang="en-US" smtClean="0"/>
              <a:t>8/21/2023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E792AF-8B9A-4B72-A294-FBD1AC04514A}" type="slidenum">
              <a:rPr lang="en-US" smtClean="0"/>
              <a:t>‹#›</a:t>
            </a:fld>
            <a:endParaRPr lang="en-US"/>
          </a:p>
        </p:txBody>
      </p:sp>
    </p:spTree>
    <p:extLst>
      <p:ext uri="{BB962C8B-B14F-4D97-AF65-F5344CB8AC3E}">
        <p14:creationId xmlns:p14="http://schemas.microsoft.com/office/powerpoint/2010/main" val="11045162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088FF4-5EAE-488B-BDD3-18A755FDA189}" type="datetimeFigureOut">
              <a:rPr lang="en-US" smtClean="0"/>
              <a:t>8/21/2023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E792AF-8B9A-4B72-A294-FBD1AC04514A}" type="slidenum">
              <a:rPr lang="en-US" smtClean="0"/>
              <a:t>‹#›</a:t>
            </a:fld>
            <a:endParaRPr lang="en-US"/>
          </a:p>
        </p:txBody>
      </p:sp>
    </p:spTree>
    <p:extLst>
      <p:ext uri="{BB962C8B-B14F-4D97-AF65-F5344CB8AC3E}">
        <p14:creationId xmlns:p14="http://schemas.microsoft.com/office/powerpoint/2010/main" val="17155309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088FF4-5EAE-488B-BDD3-18A755FDA189}" type="datetimeFigureOut">
              <a:rPr lang="en-US" smtClean="0"/>
              <a:t>8/21/2023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E792AF-8B9A-4B72-A294-FBD1AC04514A}" type="slidenum">
              <a:rPr lang="en-US" smtClean="0"/>
              <a:t>‹#›</a:t>
            </a:fld>
            <a:endParaRPr lang="en-US"/>
          </a:p>
        </p:txBody>
      </p:sp>
    </p:spTree>
    <p:extLst>
      <p:ext uri="{BB962C8B-B14F-4D97-AF65-F5344CB8AC3E}">
        <p14:creationId xmlns:p14="http://schemas.microsoft.com/office/powerpoint/2010/main" val="29043121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088FF4-5EAE-488B-BDD3-18A755FDA189}" type="datetimeFigureOut">
              <a:rPr lang="en-US" smtClean="0"/>
              <a:t>8/21/2023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E792AF-8B9A-4B72-A294-FBD1AC04514A}" type="slidenum">
              <a:rPr lang="en-US" smtClean="0"/>
              <a:t>‹#›</a:t>
            </a:fld>
            <a:endParaRPr lang="en-US"/>
          </a:p>
        </p:txBody>
      </p:sp>
    </p:spTree>
    <p:extLst>
      <p:ext uri="{BB962C8B-B14F-4D97-AF65-F5344CB8AC3E}">
        <p14:creationId xmlns:p14="http://schemas.microsoft.com/office/powerpoint/2010/main" val="8864051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thuvienphapluat.vn/van-ban/Bo-may-hanh-chinh/Luat-vien-chuc-2010-115271.aspx"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hyperlink" Target="https://thuvienphapluat.vn/van-ban/Bo-may-hanh-chinh/Luat-can-bo-cong-chuc-va-luat-vien-chuc-sua-doi-2019-405729.aspx" TargetMode="Externa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thuvienphapluat.vn/van-ban/Bo-may-hanh-chinh/Luat-vien-chuc-2010-115271.aspx"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hyperlink" Target="https://thuvienphapluat.vn/van-ban/Bo-may-hanh-chinh/Luat-can-bo-cong-chuc-va-luat-vien-chuc-sua-doi-2019-405729.aspx"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thuvienphapluat.vn/van-ban/Bo-may-hanh-chinh/Luat-vien-chuc-2010-115271.aspx" TargetMode="Externa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hyperlink" Target="https://thuvienphapluat.vn/van-ban/Bo-may-hanh-chinh/Luat-thuc-hanh-tiet-kiem-chong-lang-phi-2013-215837.aspx" TargetMode="External"/><Relationship Id="rId5" Type="http://schemas.openxmlformats.org/officeDocument/2006/relationships/hyperlink" Target="https://thuvienphapluat.vn/van-ban/Bo-may-hanh-chinh/Luat-Phong-chong-tham-nhung-322049.aspx" TargetMode="External"/><Relationship Id="rId4" Type="http://schemas.openxmlformats.org/officeDocument/2006/relationships/hyperlink" Target="https://thuvienphapluat.vn/van-ban/Bo-may-hanh-chinh/Luat-can-bo-cong-chuc-va-luat-vien-chuc-sua-doi-2019-405729.aspx"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en-US"/>
          </a:p>
        </p:txBody>
      </p:sp>
      <p:sp>
        <p:nvSpPr>
          <p:cNvPr id="6" name="Content Placeholder 5"/>
          <p:cNvSpPr>
            <a:spLocks noGrp="1"/>
          </p:cNvSpPr>
          <p:nvPr>
            <p:ph idx="1"/>
          </p:nvPr>
        </p:nvSpPr>
        <p:spPr/>
        <p:txBody>
          <a:bodyPr/>
          <a:lstStyle/>
          <a:p>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348754" cy="6858000"/>
          </a:xfrm>
          <a:prstGeom prst="rect">
            <a:avLst/>
          </a:prstGeom>
        </p:spPr>
      </p:pic>
      <p:sp>
        <p:nvSpPr>
          <p:cNvPr id="7" name="Rectangle 6"/>
          <p:cNvSpPr/>
          <p:nvPr/>
        </p:nvSpPr>
        <p:spPr>
          <a:xfrm>
            <a:off x="1097280" y="1027906"/>
            <a:ext cx="10256520" cy="2215991"/>
          </a:xfrm>
          <a:prstGeom prst="rect">
            <a:avLst/>
          </a:prstGeom>
        </p:spPr>
        <p:txBody>
          <a:bodyPr wrap="square">
            <a:spAutoFit/>
          </a:bodyPr>
          <a:lstStyle/>
          <a:p>
            <a:pPr algn="ctr"/>
            <a:r>
              <a:rPr lang="en-US" sz="4000" b="1" smtClean="0">
                <a:solidFill>
                  <a:srgbClr val="FF0000"/>
                </a:solidFill>
                <a:effectLst/>
                <a:latin typeface="Times New Roman" panose="02020603050405020304" pitchFamily="18" charset="0"/>
                <a:ea typeface="Times New Roman" panose="02020603050405020304" pitchFamily="18" charset="0"/>
              </a:rPr>
              <a:t>NGHỊ ĐỊNH </a:t>
            </a:r>
          </a:p>
          <a:p>
            <a:pPr algn="ctr"/>
            <a:r>
              <a:rPr lang="en-US" sz="4000" b="1" smtClean="0">
                <a:solidFill>
                  <a:srgbClr val="002060"/>
                </a:solidFill>
                <a:effectLst/>
                <a:latin typeface="Times New Roman" panose="02020603050405020304" pitchFamily="18" charset="0"/>
                <a:ea typeface="Times New Roman" panose="02020603050405020304" pitchFamily="18" charset="0"/>
              </a:rPr>
              <a:t>VỀ XỬ LÝ KỶ LUẬT CÁN BỘ, </a:t>
            </a:r>
          </a:p>
          <a:p>
            <a:pPr algn="ctr"/>
            <a:r>
              <a:rPr lang="en-US" sz="4000" b="1" smtClean="0">
                <a:solidFill>
                  <a:srgbClr val="002060"/>
                </a:solidFill>
                <a:effectLst/>
                <a:latin typeface="Times New Roman" panose="02020603050405020304" pitchFamily="18" charset="0"/>
                <a:ea typeface="Times New Roman" panose="02020603050405020304" pitchFamily="18" charset="0"/>
              </a:rPr>
              <a:t>CÔNG CHỨC, VIÊN CHỨC</a:t>
            </a:r>
          </a:p>
          <a:p>
            <a:pPr algn="ctr"/>
            <a:r>
              <a:rPr lang="en-US" smtClean="0"/>
              <a:t>Số</a:t>
            </a:r>
            <a:r>
              <a:rPr lang="en-US"/>
              <a:t>: 112/2020/NĐ-CP</a:t>
            </a:r>
            <a:r>
              <a:rPr lang="en-US" i="1"/>
              <a:t> của Chính phủ  ngày 18 tháng 9 năm </a:t>
            </a:r>
            <a:r>
              <a:rPr lang="en-US" i="1" smtClean="0"/>
              <a:t>2020</a:t>
            </a:r>
            <a:endParaRPr lang="en-US" sz="4000"/>
          </a:p>
        </p:txBody>
      </p:sp>
      <p:sp>
        <p:nvSpPr>
          <p:cNvPr id="8" name="Rectangle 7"/>
          <p:cNvSpPr/>
          <p:nvPr/>
        </p:nvSpPr>
        <p:spPr>
          <a:xfrm>
            <a:off x="3923475" y="3925600"/>
            <a:ext cx="4501803" cy="523220"/>
          </a:xfrm>
          <a:prstGeom prst="rect">
            <a:avLst/>
          </a:prstGeom>
        </p:spPr>
        <p:txBody>
          <a:bodyPr wrap="square">
            <a:spAutoFit/>
          </a:bodyPr>
          <a:lstStyle/>
          <a:p>
            <a:r>
              <a:rPr lang="en-US" sz="2800" b="1" i="1">
                <a:solidFill>
                  <a:srgbClr val="FF0000"/>
                </a:solidFill>
                <a:latin typeface="Times New Roman" panose="02020603050405020304" pitchFamily="18" charset="0"/>
                <a:ea typeface="Times New Roman" panose="02020603050405020304" pitchFamily="18" charset="0"/>
              </a:rPr>
              <a:t>G</a:t>
            </a:r>
            <a:r>
              <a:rPr lang="en-US" sz="2800" b="1" i="1" smtClean="0">
                <a:solidFill>
                  <a:srgbClr val="FF0000"/>
                </a:solidFill>
                <a:effectLst/>
                <a:latin typeface="Times New Roman" panose="02020603050405020304" pitchFamily="18" charset="0"/>
                <a:ea typeface="Times New Roman" panose="02020603050405020304" pitchFamily="18" charset="0"/>
              </a:rPr>
              <a:t>ồm 5 chương và 45 Điều</a:t>
            </a:r>
            <a:endParaRPr lang="en-US" sz="2800"/>
          </a:p>
        </p:txBody>
      </p:sp>
    </p:spTree>
    <p:extLst>
      <p:ext uri="{BB962C8B-B14F-4D97-AF65-F5344CB8AC3E}">
        <p14:creationId xmlns:p14="http://schemas.microsoft.com/office/powerpoint/2010/main" val="39407324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377" y="0"/>
            <a:ext cx="12348754" cy="6858000"/>
          </a:xfrm>
          <a:prstGeom prst="rect">
            <a:avLst/>
          </a:prstGeom>
        </p:spPr>
      </p:pic>
      <p:sp>
        <p:nvSpPr>
          <p:cNvPr id="6" name="Rectangle 5"/>
          <p:cNvSpPr/>
          <p:nvPr/>
        </p:nvSpPr>
        <p:spPr>
          <a:xfrm>
            <a:off x="1524000" y="372775"/>
            <a:ext cx="8920956" cy="1077218"/>
          </a:xfrm>
          <a:prstGeom prst="rect">
            <a:avLst/>
          </a:prstGeom>
        </p:spPr>
        <p:txBody>
          <a:bodyPr wrap="square">
            <a:spAutoFit/>
          </a:bodyPr>
          <a:lstStyle/>
          <a:p>
            <a:pPr algn="ctr"/>
            <a:r>
              <a:rPr lang="en-US" sz="3200" b="1">
                <a:latin typeface="Times New Roman" panose="02020603050405020304" pitchFamily="18" charset="0"/>
                <a:cs typeface="Times New Roman" panose="02020603050405020304" pitchFamily="18" charset="0"/>
              </a:rPr>
              <a:t>Điều </a:t>
            </a:r>
            <a:r>
              <a:rPr lang="en-US" sz="3200" b="1" smtClean="0">
                <a:latin typeface="Times New Roman" panose="02020603050405020304" pitchFamily="18" charset="0"/>
                <a:cs typeface="Times New Roman" panose="02020603050405020304" pitchFamily="18" charset="0"/>
              </a:rPr>
              <a:t>8: H</a:t>
            </a:r>
            <a:r>
              <a:rPr lang="en-US" sz="3200" b="1" smtClean="0">
                <a:effectLst/>
                <a:latin typeface="Times New Roman" panose="02020603050405020304" pitchFamily="18" charset="0"/>
                <a:ea typeface="Times New Roman" panose="02020603050405020304" pitchFamily="18" charset="0"/>
                <a:cs typeface="Times New Roman" panose="02020603050405020304" pitchFamily="18" charset="0"/>
              </a:rPr>
              <a:t>ình </a:t>
            </a:r>
            <a:r>
              <a:rPr lang="en-US" sz="3200" b="1" smtClean="0">
                <a:effectLst/>
                <a:latin typeface="Times New Roman" panose="02020603050405020304" pitchFamily="18" charset="0"/>
                <a:ea typeface="Times New Roman" panose="02020603050405020304" pitchFamily="18" charset="0"/>
              </a:rPr>
              <a:t>thức kỷ luật </a:t>
            </a:r>
            <a:r>
              <a:rPr lang="en-US" sz="3200" b="1" smtClean="0">
                <a:solidFill>
                  <a:srgbClr val="FF0000"/>
                </a:solidFill>
                <a:effectLst/>
                <a:latin typeface="Times New Roman" panose="02020603050405020304" pitchFamily="18" charset="0"/>
                <a:ea typeface="Times New Roman" panose="02020603050405020304" pitchFamily="18" charset="0"/>
              </a:rPr>
              <a:t>KHIỂN TRÁCH </a:t>
            </a:r>
            <a:r>
              <a:rPr lang="en-US" sz="3200" b="1" smtClean="0">
                <a:effectLst/>
                <a:latin typeface="Times New Roman" panose="02020603050405020304" pitchFamily="18" charset="0"/>
                <a:ea typeface="Times New Roman" panose="02020603050405020304" pitchFamily="18" charset="0"/>
              </a:rPr>
              <a:t>đối với </a:t>
            </a:r>
            <a:r>
              <a:rPr lang="en-US" sz="3200" b="1" i="1" smtClean="0">
                <a:effectLst/>
                <a:latin typeface="Times New Roman" panose="02020603050405020304" pitchFamily="18" charset="0"/>
                <a:ea typeface="Times New Roman" panose="02020603050405020304" pitchFamily="18" charset="0"/>
              </a:rPr>
              <a:t>cán bộ, công chức</a:t>
            </a:r>
            <a:endParaRPr lang="en-US" sz="3200" i="1"/>
          </a:p>
        </p:txBody>
      </p:sp>
      <p:sp>
        <p:nvSpPr>
          <p:cNvPr id="7" name="Rectangle 6"/>
          <p:cNvSpPr/>
          <p:nvPr/>
        </p:nvSpPr>
        <p:spPr>
          <a:xfrm>
            <a:off x="365760" y="1433676"/>
            <a:ext cx="11730445" cy="4385816"/>
          </a:xfrm>
          <a:prstGeom prst="rect">
            <a:avLst/>
          </a:prstGeom>
        </p:spPr>
        <p:txBody>
          <a:bodyPr wrap="square">
            <a:spAutoFit/>
          </a:bodyPr>
          <a:lstStyle/>
          <a:p>
            <a:pPr>
              <a:spcBef>
                <a:spcPts val="600"/>
              </a:spcBef>
              <a:spcAft>
                <a:spcPts val="0"/>
              </a:spcAft>
            </a:pPr>
            <a:r>
              <a:rPr lang="en-US" sz="2400" smtClean="0">
                <a:effectLst/>
                <a:latin typeface="Times New Roman" panose="02020603050405020304" pitchFamily="18" charset="0"/>
                <a:ea typeface="Times New Roman" panose="02020603050405020304" pitchFamily="18" charset="0"/>
              </a:rPr>
              <a:t>1. Vi phạm quy định về </a:t>
            </a:r>
            <a:r>
              <a:rPr lang="en-US" sz="2400" b="1" smtClean="0">
                <a:effectLst/>
                <a:latin typeface="Times New Roman" panose="02020603050405020304" pitchFamily="18" charset="0"/>
                <a:ea typeface="Times New Roman" panose="02020603050405020304" pitchFamily="18" charset="0"/>
              </a:rPr>
              <a:t>đạo đức</a:t>
            </a:r>
            <a:r>
              <a:rPr lang="en-US" sz="2400" smtClean="0">
                <a:effectLst/>
                <a:latin typeface="Times New Roman" panose="02020603050405020304" pitchFamily="18" charset="0"/>
                <a:ea typeface="Times New Roman" panose="02020603050405020304" pitchFamily="18" charset="0"/>
              </a:rPr>
              <a:t>, </a:t>
            </a:r>
            <a:r>
              <a:rPr lang="en-US" sz="2400" b="1" smtClean="0">
                <a:effectLst/>
                <a:latin typeface="Times New Roman" panose="02020603050405020304" pitchFamily="18" charset="0"/>
                <a:ea typeface="Times New Roman" panose="02020603050405020304" pitchFamily="18" charset="0"/>
              </a:rPr>
              <a:t>văn hóa giao tiếp </a:t>
            </a:r>
            <a:r>
              <a:rPr lang="en-US" sz="2400" smtClean="0">
                <a:effectLst/>
                <a:latin typeface="Times New Roman" panose="02020603050405020304" pitchFamily="18" charset="0"/>
                <a:ea typeface="Times New Roman" panose="02020603050405020304" pitchFamily="18" charset="0"/>
              </a:rPr>
              <a:t>của cán bộ, công chức; quy định của pháp luật về </a:t>
            </a:r>
            <a:r>
              <a:rPr lang="en-US" sz="2400" b="1" smtClean="0">
                <a:effectLst/>
                <a:latin typeface="Times New Roman" panose="02020603050405020304" pitchFamily="18" charset="0"/>
                <a:ea typeface="Times New Roman" panose="02020603050405020304" pitchFamily="18" charset="0"/>
              </a:rPr>
              <a:t>thực hiện chức trách, nhiệm vụ</a:t>
            </a:r>
            <a:r>
              <a:rPr lang="en-US" sz="2400" smtClean="0">
                <a:effectLst/>
                <a:latin typeface="Times New Roman" panose="02020603050405020304" pitchFamily="18" charset="0"/>
                <a:ea typeface="Times New Roman" panose="02020603050405020304" pitchFamily="18" charset="0"/>
              </a:rPr>
              <a:t> của cán bộ, công chức; kỷ luật lao động; nội quy, quy chế của cơ quan, tổ chức, đơn vị;</a:t>
            </a:r>
          </a:p>
          <a:p>
            <a:pPr>
              <a:spcBef>
                <a:spcPts val="600"/>
              </a:spcBef>
              <a:spcAft>
                <a:spcPts val="0"/>
              </a:spcAft>
            </a:pPr>
            <a:r>
              <a:rPr lang="en-US" sz="2400" smtClean="0">
                <a:effectLst/>
                <a:latin typeface="Times New Roman" panose="02020603050405020304" pitchFamily="18" charset="0"/>
                <a:ea typeface="Times New Roman" panose="02020603050405020304" pitchFamily="18" charset="0"/>
              </a:rPr>
              <a:t>2. </a:t>
            </a:r>
            <a:r>
              <a:rPr lang="en-US" sz="2400" b="1" smtClean="0">
                <a:effectLst/>
                <a:latin typeface="Times New Roman" panose="02020603050405020304" pitchFamily="18" charset="0"/>
                <a:ea typeface="Times New Roman" panose="02020603050405020304" pitchFamily="18" charset="0"/>
              </a:rPr>
              <a:t>Lợi dụng vị trí công tác nhằm mục đích vụ lợi</a:t>
            </a:r>
            <a:r>
              <a:rPr lang="en-US" sz="2400" smtClean="0">
                <a:effectLst/>
                <a:latin typeface="Times New Roman" panose="02020603050405020304" pitchFamily="18" charset="0"/>
                <a:ea typeface="Times New Roman" panose="02020603050405020304" pitchFamily="18" charset="0"/>
              </a:rPr>
              <a:t>; </a:t>
            </a:r>
            <a:r>
              <a:rPr lang="en-US" sz="2400" b="1" smtClean="0">
                <a:effectLst/>
                <a:latin typeface="Times New Roman" panose="02020603050405020304" pitchFamily="18" charset="0"/>
                <a:ea typeface="Times New Roman" panose="02020603050405020304" pitchFamily="18" charset="0"/>
              </a:rPr>
              <a:t>có thái độ hách dịch, cửa quyền</a:t>
            </a:r>
            <a:r>
              <a:rPr lang="en-US" sz="2400" smtClean="0">
                <a:effectLst/>
                <a:latin typeface="Times New Roman" panose="02020603050405020304" pitchFamily="18" charset="0"/>
                <a:ea typeface="Times New Roman" panose="02020603050405020304" pitchFamily="18" charset="0"/>
              </a:rPr>
              <a:t> hoặc </a:t>
            </a:r>
            <a:r>
              <a:rPr lang="en-US" sz="2400" b="1" smtClean="0">
                <a:effectLst/>
                <a:latin typeface="Times New Roman" panose="02020603050405020304" pitchFamily="18" charset="0"/>
                <a:ea typeface="Times New Roman" panose="02020603050405020304" pitchFamily="18" charset="0"/>
              </a:rPr>
              <a:t>gây khó khăn, phiền hà đối với cơ quan, tổ chức, đơn vị, cá nhân trong thi hành công vụ</a:t>
            </a:r>
            <a:r>
              <a:rPr lang="en-US" sz="2400" smtClean="0">
                <a:effectLst/>
                <a:latin typeface="Times New Roman" panose="02020603050405020304" pitchFamily="18" charset="0"/>
                <a:ea typeface="Times New Roman" panose="02020603050405020304" pitchFamily="18" charset="0"/>
              </a:rPr>
              <a:t>; </a:t>
            </a:r>
            <a:r>
              <a:rPr lang="en-US" sz="2400" b="1" smtClean="0">
                <a:effectLst/>
                <a:latin typeface="Times New Roman" panose="02020603050405020304" pitchFamily="18" charset="0"/>
                <a:ea typeface="Times New Roman" panose="02020603050405020304" pitchFamily="18" charset="0"/>
              </a:rPr>
              <a:t>xác nhận hoặc cấp giấy tờ pháp lý cho người không đủ điều kiện</a:t>
            </a:r>
            <a:r>
              <a:rPr lang="en-US" sz="2400" smtClean="0">
                <a:effectLst/>
                <a:latin typeface="Times New Roman" panose="02020603050405020304" pitchFamily="18" charset="0"/>
                <a:ea typeface="Times New Roman" panose="02020603050405020304" pitchFamily="18" charset="0"/>
              </a:rPr>
              <a:t>;</a:t>
            </a:r>
          </a:p>
          <a:p>
            <a:pPr>
              <a:spcBef>
                <a:spcPts val="600"/>
              </a:spcBef>
              <a:spcAft>
                <a:spcPts val="0"/>
              </a:spcAft>
            </a:pPr>
            <a:r>
              <a:rPr lang="en-US" sz="2400" smtClean="0">
                <a:effectLst/>
                <a:latin typeface="Times New Roman" panose="02020603050405020304" pitchFamily="18" charset="0"/>
                <a:ea typeface="Times New Roman" panose="02020603050405020304" pitchFamily="18" charset="0"/>
              </a:rPr>
              <a:t>3. </a:t>
            </a:r>
            <a:r>
              <a:rPr lang="en-US" sz="2400" b="1" smtClean="0">
                <a:effectLst/>
                <a:latin typeface="Times New Roman" panose="02020603050405020304" pitchFamily="18" charset="0"/>
                <a:ea typeface="Times New Roman" panose="02020603050405020304" pitchFamily="18" charset="0"/>
              </a:rPr>
              <a:t>Không chấp hành quyết định điều động, phân công công tác</a:t>
            </a:r>
            <a:r>
              <a:rPr lang="en-US" sz="2400" smtClean="0">
                <a:effectLst/>
                <a:latin typeface="Times New Roman" panose="02020603050405020304" pitchFamily="18" charset="0"/>
                <a:ea typeface="Times New Roman" panose="02020603050405020304" pitchFamily="18" charset="0"/>
              </a:rPr>
              <a:t> của cấp có thẩm quyền; </a:t>
            </a:r>
            <a:r>
              <a:rPr lang="en-US" sz="2400" b="1" smtClean="0">
                <a:effectLst/>
                <a:latin typeface="Times New Roman" panose="02020603050405020304" pitchFamily="18" charset="0"/>
                <a:ea typeface="Times New Roman" panose="02020603050405020304" pitchFamily="18" charset="0"/>
              </a:rPr>
              <a:t>không thực hiện nhiệm vụ được giao mà không có lý do chính đáng</a:t>
            </a:r>
            <a:r>
              <a:rPr lang="en-US" sz="2400" smtClean="0">
                <a:effectLst/>
                <a:latin typeface="Times New Roman" panose="02020603050405020304" pitchFamily="18" charset="0"/>
                <a:ea typeface="Times New Roman" panose="02020603050405020304" pitchFamily="18" charset="0"/>
              </a:rPr>
              <a:t>; </a:t>
            </a:r>
            <a:r>
              <a:rPr lang="en-US" sz="2400" b="1" smtClean="0">
                <a:effectLst/>
                <a:latin typeface="Times New Roman" panose="02020603050405020304" pitchFamily="18" charset="0"/>
                <a:ea typeface="Times New Roman" panose="02020603050405020304" pitchFamily="18" charset="0"/>
              </a:rPr>
              <a:t>gây mất đoàn kết trong cơ quan</a:t>
            </a:r>
            <a:r>
              <a:rPr lang="en-US" sz="2400" smtClean="0">
                <a:effectLst/>
                <a:latin typeface="Times New Roman" panose="02020603050405020304" pitchFamily="18" charset="0"/>
                <a:ea typeface="Times New Roman" panose="02020603050405020304" pitchFamily="18" charset="0"/>
              </a:rPr>
              <a:t>, tổ chức, đơn vị;</a:t>
            </a:r>
          </a:p>
          <a:p>
            <a:pPr>
              <a:spcBef>
                <a:spcPts val="600"/>
              </a:spcBef>
              <a:spcAft>
                <a:spcPts val="0"/>
              </a:spcAft>
            </a:pPr>
            <a:r>
              <a:rPr lang="en-US" sz="2400" smtClean="0">
                <a:effectLst/>
                <a:latin typeface="Times New Roman" panose="02020603050405020304" pitchFamily="18" charset="0"/>
                <a:ea typeface="Times New Roman" panose="02020603050405020304" pitchFamily="18" charset="0"/>
              </a:rPr>
              <a:t>4. Vi phạm quy định của pháp luật </a:t>
            </a:r>
            <a:r>
              <a:rPr lang="en-US" sz="2400" b="1" smtClean="0">
                <a:effectLst/>
                <a:latin typeface="Times New Roman" panose="02020603050405020304" pitchFamily="18" charset="0"/>
                <a:ea typeface="Times New Roman" panose="02020603050405020304" pitchFamily="18" charset="0"/>
              </a:rPr>
              <a:t>về: phòng, chống tội phạm; phòng, chống tệ nạn xã hội;</a:t>
            </a:r>
            <a:r>
              <a:rPr lang="en-US" sz="2400" smtClean="0">
                <a:effectLst/>
                <a:latin typeface="Times New Roman" panose="02020603050405020304" pitchFamily="18" charset="0"/>
                <a:ea typeface="Times New Roman" panose="02020603050405020304" pitchFamily="18" charset="0"/>
              </a:rPr>
              <a:t> trật tự, an toàn xã hội; </a:t>
            </a:r>
            <a:r>
              <a:rPr lang="en-US" sz="2400" b="1" smtClean="0">
                <a:effectLst/>
                <a:latin typeface="Times New Roman" panose="02020603050405020304" pitchFamily="18" charset="0"/>
                <a:ea typeface="Times New Roman" panose="02020603050405020304" pitchFamily="18" charset="0"/>
              </a:rPr>
              <a:t>phòng, chống tham nhũng; thực hành tiết kiệm, chống lãng phí;</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320277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377" y="0"/>
            <a:ext cx="12348754" cy="6858000"/>
          </a:xfrm>
          <a:prstGeom prst="rect">
            <a:avLst/>
          </a:prstGeom>
        </p:spPr>
      </p:pic>
      <p:sp>
        <p:nvSpPr>
          <p:cNvPr id="6" name="Rectangle 5"/>
          <p:cNvSpPr/>
          <p:nvPr/>
        </p:nvSpPr>
        <p:spPr>
          <a:xfrm>
            <a:off x="1524000" y="372775"/>
            <a:ext cx="8920956" cy="1077218"/>
          </a:xfrm>
          <a:prstGeom prst="rect">
            <a:avLst/>
          </a:prstGeom>
        </p:spPr>
        <p:txBody>
          <a:bodyPr wrap="square">
            <a:spAutoFit/>
          </a:bodyPr>
          <a:lstStyle/>
          <a:p>
            <a:pPr algn="ctr"/>
            <a:r>
              <a:rPr lang="en-US" sz="3200" b="1">
                <a:latin typeface="Times New Roman" panose="02020603050405020304" pitchFamily="18" charset="0"/>
                <a:cs typeface="Times New Roman" panose="02020603050405020304" pitchFamily="18" charset="0"/>
              </a:rPr>
              <a:t>Điều </a:t>
            </a:r>
            <a:r>
              <a:rPr lang="en-US" sz="3200" b="1" smtClean="0">
                <a:latin typeface="Times New Roman" panose="02020603050405020304" pitchFamily="18" charset="0"/>
                <a:cs typeface="Times New Roman" panose="02020603050405020304" pitchFamily="18" charset="0"/>
              </a:rPr>
              <a:t>8: H</a:t>
            </a:r>
            <a:r>
              <a:rPr lang="en-US" sz="3200" b="1" smtClean="0">
                <a:effectLst/>
                <a:latin typeface="Times New Roman" panose="02020603050405020304" pitchFamily="18" charset="0"/>
                <a:ea typeface="Times New Roman" panose="02020603050405020304" pitchFamily="18" charset="0"/>
                <a:cs typeface="Times New Roman" panose="02020603050405020304" pitchFamily="18" charset="0"/>
              </a:rPr>
              <a:t>ình </a:t>
            </a:r>
            <a:r>
              <a:rPr lang="en-US" sz="3200" b="1" smtClean="0">
                <a:effectLst/>
                <a:latin typeface="Times New Roman" panose="02020603050405020304" pitchFamily="18" charset="0"/>
                <a:ea typeface="Times New Roman" panose="02020603050405020304" pitchFamily="18" charset="0"/>
              </a:rPr>
              <a:t>thức kỷ luật </a:t>
            </a:r>
            <a:r>
              <a:rPr lang="en-US" sz="3200" b="1" smtClean="0">
                <a:solidFill>
                  <a:srgbClr val="FF0000"/>
                </a:solidFill>
                <a:effectLst/>
                <a:latin typeface="Times New Roman" panose="02020603050405020304" pitchFamily="18" charset="0"/>
                <a:ea typeface="Times New Roman" panose="02020603050405020304" pitchFamily="18" charset="0"/>
              </a:rPr>
              <a:t>KHIỂN TRÁCH </a:t>
            </a:r>
            <a:r>
              <a:rPr lang="en-US" sz="3200" b="1" smtClean="0">
                <a:effectLst/>
                <a:latin typeface="Times New Roman" panose="02020603050405020304" pitchFamily="18" charset="0"/>
                <a:ea typeface="Times New Roman" panose="02020603050405020304" pitchFamily="18" charset="0"/>
              </a:rPr>
              <a:t>đối với </a:t>
            </a:r>
            <a:r>
              <a:rPr lang="en-US" sz="3200" b="1" i="1" smtClean="0">
                <a:effectLst/>
                <a:latin typeface="Times New Roman" panose="02020603050405020304" pitchFamily="18" charset="0"/>
                <a:ea typeface="Times New Roman" panose="02020603050405020304" pitchFamily="18" charset="0"/>
              </a:rPr>
              <a:t>cán bộ, công chức</a:t>
            </a:r>
            <a:endParaRPr lang="en-US" sz="3200" i="1"/>
          </a:p>
        </p:txBody>
      </p:sp>
      <p:sp>
        <p:nvSpPr>
          <p:cNvPr id="5" name="Rectangle 4"/>
          <p:cNvSpPr/>
          <p:nvPr/>
        </p:nvSpPr>
        <p:spPr>
          <a:xfrm>
            <a:off x="393575" y="1449993"/>
            <a:ext cx="11181806" cy="4708981"/>
          </a:xfrm>
          <a:prstGeom prst="rect">
            <a:avLst/>
          </a:prstGeom>
        </p:spPr>
        <p:txBody>
          <a:bodyPr wrap="square">
            <a:spAutoFit/>
          </a:bodyPr>
          <a:lstStyle/>
          <a:p>
            <a:pPr>
              <a:spcBef>
                <a:spcPts val="600"/>
              </a:spcBef>
              <a:spcAft>
                <a:spcPts val="0"/>
              </a:spcAft>
            </a:pPr>
            <a:r>
              <a:rPr lang="en-US" sz="2800" smtClean="0">
                <a:effectLst/>
                <a:latin typeface="Times New Roman" panose="02020603050405020304" pitchFamily="18" charset="0"/>
                <a:ea typeface="Times New Roman" panose="02020603050405020304" pitchFamily="18" charset="0"/>
              </a:rPr>
              <a:t>5. Vi phạm quy định của pháp luật </a:t>
            </a:r>
            <a:r>
              <a:rPr lang="en-US" sz="2800" b="1" smtClean="0">
                <a:effectLst/>
                <a:latin typeface="Times New Roman" panose="02020603050405020304" pitchFamily="18" charset="0"/>
                <a:ea typeface="Times New Roman" panose="02020603050405020304" pitchFamily="18" charset="0"/>
              </a:rPr>
              <a:t>về bảo vệ bí mật nhà nước</a:t>
            </a:r>
            <a:r>
              <a:rPr lang="en-US" sz="2800" smtClean="0">
                <a:effectLst/>
                <a:latin typeface="Times New Roman" panose="02020603050405020304" pitchFamily="18" charset="0"/>
                <a:ea typeface="Times New Roman" panose="02020603050405020304" pitchFamily="18" charset="0"/>
              </a:rPr>
              <a:t>;</a:t>
            </a:r>
          </a:p>
          <a:p>
            <a:pPr>
              <a:spcBef>
                <a:spcPts val="600"/>
              </a:spcBef>
              <a:spcAft>
                <a:spcPts val="0"/>
              </a:spcAft>
            </a:pPr>
            <a:r>
              <a:rPr lang="en-US" sz="2800" smtClean="0">
                <a:effectLst/>
                <a:latin typeface="Times New Roman" panose="02020603050405020304" pitchFamily="18" charset="0"/>
                <a:ea typeface="Times New Roman" panose="02020603050405020304" pitchFamily="18" charset="0"/>
              </a:rPr>
              <a:t>6. Vi phạm quy định của pháp luật </a:t>
            </a:r>
            <a:r>
              <a:rPr lang="en-US" sz="2800" b="1" smtClean="0">
                <a:effectLst/>
                <a:latin typeface="Times New Roman" panose="02020603050405020304" pitchFamily="18" charset="0"/>
                <a:ea typeface="Times New Roman" panose="02020603050405020304" pitchFamily="18" charset="0"/>
              </a:rPr>
              <a:t>về khiếu nại, tố cáo</a:t>
            </a:r>
            <a:r>
              <a:rPr lang="en-US" sz="2800" smtClean="0">
                <a:effectLst/>
                <a:latin typeface="Times New Roman" panose="02020603050405020304" pitchFamily="18" charset="0"/>
                <a:ea typeface="Times New Roman" panose="02020603050405020304" pitchFamily="18" charset="0"/>
              </a:rPr>
              <a:t>;</a:t>
            </a:r>
          </a:p>
          <a:p>
            <a:pPr>
              <a:spcBef>
                <a:spcPts val="600"/>
              </a:spcBef>
              <a:spcAft>
                <a:spcPts val="0"/>
              </a:spcAft>
            </a:pPr>
            <a:r>
              <a:rPr lang="en-US" sz="2800" smtClean="0">
                <a:effectLst/>
                <a:latin typeface="Times New Roman" panose="02020603050405020304" pitchFamily="18" charset="0"/>
                <a:ea typeface="Times New Roman" panose="02020603050405020304" pitchFamily="18" charset="0"/>
              </a:rPr>
              <a:t>7. Vi phạm quy định </a:t>
            </a:r>
            <a:r>
              <a:rPr lang="en-US" sz="2800" b="1" smtClean="0">
                <a:effectLst/>
                <a:latin typeface="Times New Roman" panose="02020603050405020304" pitchFamily="18" charset="0"/>
                <a:ea typeface="Times New Roman" panose="02020603050405020304" pitchFamily="18" charset="0"/>
              </a:rPr>
              <a:t>về quy chế tập trung dân chủ</a:t>
            </a:r>
            <a:r>
              <a:rPr lang="en-US" sz="2800" smtClean="0">
                <a:effectLst/>
                <a:latin typeface="Times New Roman" panose="02020603050405020304" pitchFamily="18" charset="0"/>
                <a:ea typeface="Times New Roman" panose="02020603050405020304" pitchFamily="18" charset="0"/>
              </a:rPr>
              <a:t>, </a:t>
            </a:r>
            <a:r>
              <a:rPr lang="en-US" sz="2800" b="1" smtClean="0">
                <a:effectLst/>
                <a:latin typeface="Times New Roman" panose="02020603050405020304" pitchFamily="18" charset="0"/>
                <a:ea typeface="Times New Roman" panose="02020603050405020304" pitchFamily="18" charset="0"/>
              </a:rPr>
              <a:t>quy định về tuyên truyền, phát ngôn, quy định về bảo vệ chính trị nội bộ;</a:t>
            </a:r>
            <a:endParaRPr lang="en-US" sz="2800" smtClean="0">
              <a:effectLst/>
              <a:latin typeface="Times New Roman" panose="02020603050405020304" pitchFamily="18" charset="0"/>
              <a:ea typeface="Times New Roman" panose="02020603050405020304" pitchFamily="18" charset="0"/>
            </a:endParaRPr>
          </a:p>
          <a:p>
            <a:pPr>
              <a:spcBef>
                <a:spcPts val="600"/>
              </a:spcBef>
              <a:spcAft>
                <a:spcPts val="0"/>
              </a:spcAft>
            </a:pPr>
            <a:r>
              <a:rPr lang="en-US" sz="2800" smtClean="0">
                <a:effectLst/>
                <a:latin typeface="Times New Roman" panose="02020603050405020304" pitchFamily="18" charset="0"/>
                <a:ea typeface="Times New Roman" panose="02020603050405020304" pitchFamily="18" charset="0"/>
              </a:rPr>
              <a:t>8. Vi phạm quy định của pháp luật </a:t>
            </a:r>
            <a:r>
              <a:rPr lang="en-US" sz="2800" b="1" smtClean="0">
                <a:effectLst/>
                <a:latin typeface="Times New Roman" panose="02020603050405020304" pitchFamily="18" charset="0"/>
                <a:ea typeface="Times New Roman" panose="02020603050405020304" pitchFamily="18" charset="0"/>
              </a:rPr>
              <a:t>về: đầu tư, xây dựng; đất đai, tài nguyên môi trường</a:t>
            </a:r>
            <a:r>
              <a:rPr lang="en-US" sz="2800" smtClean="0">
                <a:effectLst/>
                <a:latin typeface="Times New Roman" panose="02020603050405020304" pitchFamily="18" charset="0"/>
                <a:ea typeface="Times New Roman" panose="02020603050405020304" pitchFamily="18" charset="0"/>
              </a:rPr>
              <a:t>; </a:t>
            </a:r>
            <a:r>
              <a:rPr lang="en-US" sz="2800" b="1" smtClean="0">
                <a:effectLst/>
                <a:latin typeface="Times New Roman" panose="02020603050405020304" pitchFamily="18" charset="0"/>
                <a:ea typeface="Times New Roman" panose="02020603050405020304" pitchFamily="18" charset="0"/>
              </a:rPr>
              <a:t>tài chính, kế toán, ngân hàng</a:t>
            </a:r>
            <a:r>
              <a:rPr lang="en-US" sz="2800" smtClean="0">
                <a:effectLst/>
                <a:latin typeface="Times New Roman" panose="02020603050405020304" pitchFamily="18" charset="0"/>
                <a:ea typeface="Times New Roman" panose="02020603050405020304" pitchFamily="18" charset="0"/>
              </a:rPr>
              <a:t>; </a:t>
            </a:r>
            <a:r>
              <a:rPr lang="en-US" sz="2800" b="1" smtClean="0">
                <a:effectLst/>
                <a:latin typeface="Times New Roman" panose="02020603050405020304" pitchFamily="18" charset="0"/>
                <a:ea typeface="Times New Roman" panose="02020603050405020304" pitchFamily="18" charset="0"/>
              </a:rPr>
              <a:t>quản lý, sử dụng tài sản công</a:t>
            </a:r>
            <a:r>
              <a:rPr lang="en-US" sz="2800" smtClean="0">
                <a:effectLst/>
                <a:latin typeface="Times New Roman" panose="02020603050405020304" pitchFamily="18" charset="0"/>
                <a:ea typeface="Times New Roman" panose="02020603050405020304" pitchFamily="18" charset="0"/>
              </a:rPr>
              <a:t> trong quá trình thực thi công vụ;</a:t>
            </a:r>
          </a:p>
          <a:p>
            <a:pPr>
              <a:spcBef>
                <a:spcPts val="600"/>
              </a:spcBef>
              <a:spcAft>
                <a:spcPts val="0"/>
              </a:spcAft>
            </a:pPr>
            <a:r>
              <a:rPr lang="en-US" sz="2800" smtClean="0">
                <a:effectLst/>
                <a:latin typeface="Times New Roman" panose="02020603050405020304" pitchFamily="18" charset="0"/>
                <a:ea typeface="Times New Roman" panose="02020603050405020304" pitchFamily="18" charset="0"/>
              </a:rPr>
              <a:t>9. Vi phạm quy định của pháp luật </a:t>
            </a:r>
            <a:r>
              <a:rPr lang="en-US" sz="2800" b="1" smtClean="0">
                <a:effectLst/>
                <a:latin typeface="Times New Roman" panose="02020603050405020304" pitchFamily="18" charset="0"/>
                <a:ea typeface="Times New Roman" panose="02020603050405020304" pitchFamily="18" charset="0"/>
              </a:rPr>
              <a:t>về: phòng, chống bạo lực gia đình</a:t>
            </a:r>
            <a:r>
              <a:rPr lang="en-US" sz="2800" smtClean="0">
                <a:effectLst/>
                <a:latin typeface="Times New Roman" panose="02020603050405020304" pitchFamily="18" charset="0"/>
                <a:ea typeface="Times New Roman" panose="02020603050405020304" pitchFamily="18" charset="0"/>
              </a:rPr>
              <a:t>; </a:t>
            </a:r>
            <a:r>
              <a:rPr lang="en-US" sz="2800" b="1" smtClean="0">
                <a:effectLst/>
                <a:latin typeface="Times New Roman" panose="02020603050405020304" pitchFamily="18" charset="0"/>
                <a:ea typeface="Times New Roman" panose="02020603050405020304" pitchFamily="18" charset="0"/>
              </a:rPr>
              <a:t>dân số, hôn nhân và gia đình</a:t>
            </a:r>
            <a:r>
              <a:rPr lang="en-US" sz="2800" smtClean="0">
                <a:effectLst/>
                <a:latin typeface="Times New Roman" panose="02020603050405020304" pitchFamily="18" charset="0"/>
                <a:ea typeface="Times New Roman" panose="02020603050405020304" pitchFamily="18" charset="0"/>
              </a:rPr>
              <a:t>; </a:t>
            </a:r>
            <a:r>
              <a:rPr lang="en-US" sz="2800" b="1" smtClean="0">
                <a:effectLst/>
                <a:latin typeface="Times New Roman" panose="02020603050405020304" pitchFamily="18" charset="0"/>
                <a:ea typeface="Times New Roman" panose="02020603050405020304" pitchFamily="18" charset="0"/>
              </a:rPr>
              <a:t>bình đẳng giới; an sinh xã hội</a:t>
            </a:r>
            <a:r>
              <a:rPr lang="en-US" sz="2800" smtClean="0">
                <a:effectLst/>
                <a:latin typeface="Times New Roman" panose="02020603050405020304" pitchFamily="18" charset="0"/>
                <a:ea typeface="Times New Roman" panose="02020603050405020304" pitchFamily="18" charset="0"/>
              </a:rPr>
              <a:t>; </a:t>
            </a:r>
            <a:r>
              <a:rPr lang="en-US" sz="2800" b="1" smtClean="0">
                <a:effectLst/>
                <a:latin typeface="Times New Roman" panose="02020603050405020304" pitchFamily="18" charset="0"/>
                <a:ea typeface="Times New Roman" panose="02020603050405020304" pitchFamily="18" charset="0"/>
              </a:rPr>
              <a:t>quy định khác</a:t>
            </a:r>
            <a:r>
              <a:rPr lang="en-US" sz="2800" smtClean="0">
                <a:effectLst/>
                <a:latin typeface="Times New Roman" panose="02020603050405020304" pitchFamily="18" charset="0"/>
                <a:ea typeface="Times New Roman" panose="02020603050405020304" pitchFamily="18" charset="0"/>
              </a:rPr>
              <a:t> của pháp luật liên quan đến cán bộ, công chức.</a:t>
            </a:r>
            <a:endParaRPr lang="en-US" sz="28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9839398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377" y="0"/>
            <a:ext cx="12348754" cy="6858000"/>
          </a:xfrm>
          <a:prstGeom prst="rect">
            <a:avLst/>
          </a:prstGeom>
        </p:spPr>
      </p:pic>
      <p:sp>
        <p:nvSpPr>
          <p:cNvPr id="6" name="Rectangle 5"/>
          <p:cNvSpPr/>
          <p:nvPr/>
        </p:nvSpPr>
        <p:spPr>
          <a:xfrm>
            <a:off x="1867988" y="385838"/>
            <a:ext cx="8921932" cy="1323439"/>
          </a:xfrm>
          <a:prstGeom prst="rect">
            <a:avLst/>
          </a:prstGeom>
        </p:spPr>
        <p:txBody>
          <a:bodyPr wrap="square">
            <a:spAutoFit/>
          </a:bodyPr>
          <a:lstStyle/>
          <a:p>
            <a:pPr algn="ctr"/>
            <a:r>
              <a:rPr lang="en-US" sz="4000" b="1">
                <a:latin typeface="Times New Roman" panose="02020603050405020304" pitchFamily="18" charset="0"/>
                <a:cs typeface="Times New Roman" panose="02020603050405020304" pitchFamily="18" charset="0"/>
              </a:rPr>
              <a:t>Điều </a:t>
            </a:r>
            <a:r>
              <a:rPr lang="en-US" sz="4000" b="1" smtClean="0">
                <a:latin typeface="Times New Roman" panose="02020603050405020304" pitchFamily="18" charset="0"/>
                <a:cs typeface="Times New Roman" panose="02020603050405020304" pitchFamily="18" charset="0"/>
              </a:rPr>
              <a:t>9: H</a:t>
            </a:r>
            <a:r>
              <a:rPr lang="en-US" sz="4000" b="1" smtClean="0">
                <a:effectLst/>
                <a:latin typeface="Times New Roman" panose="02020603050405020304" pitchFamily="18" charset="0"/>
                <a:ea typeface="Times New Roman" panose="02020603050405020304" pitchFamily="18" charset="0"/>
                <a:cs typeface="Times New Roman" panose="02020603050405020304" pitchFamily="18" charset="0"/>
              </a:rPr>
              <a:t>ình </a:t>
            </a:r>
            <a:r>
              <a:rPr lang="en-US" sz="4000" b="1" smtClean="0">
                <a:effectLst/>
                <a:latin typeface="Times New Roman" panose="02020603050405020304" pitchFamily="18" charset="0"/>
                <a:ea typeface="Times New Roman" panose="02020603050405020304" pitchFamily="18" charset="0"/>
              </a:rPr>
              <a:t>thức kỷ luật </a:t>
            </a:r>
            <a:r>
              <a:rPr lang="en-US" sz="4000" b="1" smtClean="0">
                <a:solidFill>
                  <a:srgbClr val="FF0000"/>
                </a:solidFill>
                <a:effectLst/>
                <a:latin typeface="Times New Roman" panose="02020603050405020304" pitchFamily="18" charset="0"/>
                <a:ea typeface="Times New Roman" panose="02020603050405020304" pitchFamily="18" charset="0"/>
              </a:rPr>
              <a:t>CẢNH CÁO </a:t>
            </a:r>
            <a:r>
              <a:rPr lang="en-US" sz="4000" b="1" smtClean="0">
                <a:effectLst/>
                <a:latin typeface="Times New Roman" panose="02020603050405020304" pitchFamily="18" charset="0"/>
                <a:ea typeface="Times New Roman" panose="02020603050405020304" pitchFamily="18" charset="0"/>
              </a:rPr>
              <a:t>đối với </a:t>
            </a:r>
            <a:r>
              <a:rPr lang="en-US" sz="4000" b="1" i="1" smtClean="0">
                <a:effectLst/>
                <a:latin typeface="Times New Roman" panose="02020603050405020304" pitchFamily="18" charset="0"/>
                <a:ea typeface="Times New Roman" panose="02020603050405020304" pitchFamily="18" charset="0"/>
              </a:rPr>
              <a:t>cán bộ, công chức</a:t>
            </a:r>
            <a:endParaRPr lang="en-US" sz="4000" i="1"/>
          </a:p>
        </p:txBody>
      </p:sp>
      <p:sp>
        <p:nvSpPr>
          <p:cNvPr id="7" name="Rectangle 6"/>
          <p:cNvSpPr/>
          <p:nvPr/>
        </p:nvSpPr>
        <p:spPr>
          <a:xfrm>
            <a:off x="548639" y="1848894"/>
            <a:ext cx="11286309" cy="4124206"/>
          </a:xfrm>
          <a:prstGeom prst="rect">
            <a:avLst/>
          </a:prstGeom>
        </p:spPr>
        <p:txBody>
          <a:bodyPr wrap="square">
            <a:spAutoFit/>
          </a:bodyPr>
          <a:lstStyle/>
          <a:p>
            <a:pPr>
              <a:spcBef>
                <a:spcPts val="600"/>
              </a:spcBef>
              <a:spcAft>
                <a:spcPts val="0"/>
              </a:spcAft>
            </a:pPr>
            <a:r>
              <a:rPr lang="en-US" sz="2800" smtClean="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1. </a:t>
            </a:r>
            <a:r>
              <a:rPr lang="en-US" sz="2800" b="1" smtClean="0">
                <a:effectLst/>
                <a:latin typeface="Times New Roman" panose="02020603050405020304" pitchFamily="18" charset="0"/>
                <a:ea typeface="Times New Roman" panose="02020603050405020304" pitchFamily="18" charset="0"/>
              </a:rPr>
              <a:t>Đã bị xử lý kỷ luật bằng hình thức khiển trách theo quy định mà tái phạm; </a:t>
            </a:r>
            <a:r>
              <a:rPr lang="en-US" sz="2800" smtClean="0">
                <a:effectLst/>
                <a:latin typeface="Times New Roman" panose="02020603050405020304" pitchFamily="18" charset="0"/>
                <a:ea typeface="Times New Roman" panose="02020603050405020304" pitchFamily="18" charset="0"/>
              </a:rPr>
              <a:t>2. </a:t>
            </a:r>
            <a:r>
              <a:rPr lang="en-US" sz="2800" b="1" smtClean="0">
                <a:effectLst/>
                <a:latin typeface="Times New Roman" panose="02020603050405020304" pitchFamily="18" charset="0"/>
                <a:ea typeface="Times New Roman" panose="02020603050405020304" pitchFamily="18" charset="0"/>
              </a:rPr>
              <a:t>vi phạm lần đầu, gây hậu quả nghiêm trọng</a:t>
            </a:r>
            <a:r>
              <a:rPr lang="en-US" sz="2800" smtClean="0">
                <a:effectLst/>
                <a:latin typeface="Times New Roman" panose="02020603050405020304" pitchFamily="18" charset="0"/>
                <a:ea typeface="Times New Roman" panose="02020603050405020304" pitchFamily="18" charset="0"/>
              </a:rPr>
              <a:t> 3. </a:t>
            </a:r>
            <a:r>
              <a:rPr lang="en-US" sz="2800" b="1" smtClean="0">
                <a:effectLst/>
                <a:latin typeface="Times New Roman" panose="02020603050405020304" pitchFamily="18" charset="0"/>
                <a:ea typeface="Times New Roman" panose="02020603050405020304" pitchFamily="18" charset="0"/>
              </a:rPr>
              <a:t>vi phạm lần đầu, gây hậu quả ít nghiêm trọng</a:t>
            </a:r>
            <a:r>
              <a:rPr lang="en-US" sz="2800" smtClean="0">
                <a:effectLst/>
                <a:latin typeface="Times New Roman" panose="02020603050405020304" pitchFamily="18" charset="0"/>
                <a:ea typeface="Times New Roman" panose="02020603050405020304" pitchFamily="18" charset="0"/>
              </a:rPr>
              <a:t> thuộc một trong các trường hợp sau đây:</a:t>
            </a:r>
          </a:p>
          <a:p>
            <a:pPr>
              <a:spcBef>
                <a:spcPts val="600"/>
              </a:spcBef>
              <a:spcAft>
                <a:spcPts val="0"/>
              </a:spcAft>
            </a:pPr>
            <a:r>
              <a:rPr lang="en-US" sz="2800" smtClean="0">
                <a:effectLst/>
                <a:latin typeface="Times New Roman" panose="02020603050405020304" pitchFamily="18" charset="0"/>
                <a:ea typeface="Times New Roman" panose="02020603050405020304" pitchFamily="18" charset="0"/>
              </a:rPr>
              <a:t>a) Cán bộ, công chức </a:t>
            </a:r>
            <a:r>
              <a:rPr lang="en-US" sz="2800" b="1" smtClean="0">
                <a:effectLst/>
                <a:latin typeface="Times New Roman" panose="02020603050405020304" pitchFamily="18" charset="0"/>
                <a:ea typeface="Times New Roman" panose="02020603050405020304" pitchFamily="18" charset="0"/>
              </a:rPr>
              <a:t>giữ chức vụ lãnh đạo, quản lý không thực hiện đúng, đầy đủ chức trách, nhiệm vụ quản lý, điều hành theo sự phân công;</a:t>
            </a:r>
            <a:endParaRPr lang="en-US" sz="2800" smtClean="0">
              <a:effectLst/>
              <a:latin typeface="Times New Roman" panose="02020603050405020304" pitchFamily="18" charset="0"/>
              <a:ea typeface="Times New Roman" panose="02020603050405020304" pitchFamily="18" charset="0"/>
            </a:endParaRPr>
          </a:p>
          <a:p>
            <a:pPr>
              <a:spcBef>
                <a:spcPts val="600"/>
              </a:spcBef>
              <a:spcAft>
                <a:spcPts val="0"/>
              </a:spcAft>
            </a:pPr>
            <a:r>
              <a:rPr lang="en-US" sz="2800" smtClean="0">
                <a:effectLst/>
                <a:latin typeface="Times New Roman" panose="02020603050405020304" pitchFamily="18" charset="0"/>
                <a:ea typeface="Times New Roman" panose="02020603050405020304" pitchFamily="18" charset="0"/>
              </a:rPr>
              <a:t>b) </a:t>
            </a:r>
            <a:r>
              <a:rPr lang="en-US" sz="2800" b="1" smtClean="0">
                <a:effectLst/>
                <a:latin typeface="Times New Roman" panose="02020603050405020304" pitchFamily="18" charset="0"/>
                <a:ea typeface="Times New Roman" panose="02020603050405020304" pitchFamily="18" charset="0"/>
              </a:rPr>
              <a:t>Người đứng đầu cơ quan, tổ chức, đơn vị để xảy ra hành vi vi phạm pháp luật nghiêm trọng trong phạm vi phụ trách mà không có biện pháp ngăn chặn.</a:t>
            </a:r>
            <a:endParaRPr lang="en-US" sz="28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4544626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377" y="0"/>
            <a:ext cx="12348754" cy="6858000"/>
          </a:xfrm>
          <a:prstGeom prst="rect">
            <a:avLst/>
          </a:prstGeom>
        </p:spPr>
      </p:pic>
      <p:sp>
        <p:nvSpPr>
          <p:cNvPr id="5" name="Rectangle 4"/>
          <p:cNvSpPr/>
          <p:nvPr/>
        </p:nvSpPr>
        <p:spPr>
          <a:xfrm>
            <a:off x="472440" y="832721"/>
            <a:ext cx="11247120" cy="2893100"/>
          </a:xfrm>
          <a:prstGeom prst="rect">
            <a:avLst/>
          </a:prstGeom>
        </p:spPr>
        <p:txBody>
          <a:bodyPr wrap="square">
            <a:spAutoFit/>
          </a:bodyPr>
          <a:lstStyle/>
          <a:p>
            <a:pPr algn="just">
              <a:spcBef>
                <a:spcPts val="600"/>
              </a:spcBef>
              <a:spcAft>
                <a:spcPts val="0"/>
              </a:spcAft>
            </a:pPr>
            <a:r>
              <a:rPr lang="en-US" sz="3600" b="1" smtClean="0">
                <a:effectLst/>
                <a:latin typeface="Times New Roman" panose="02020603050405020304" pitchFamily="18" charset="0"/>
                <a:ea typeface="Times New Roman" panose="02020603050405020304" pitchFamily="18" charset="0"/>
              </a:rPr>
              <a:t>Điều 10. Hình thức kỷ luật </a:t>
            </a:r>
            <a:r>
              <a:rPr lang="en-US" sz="3600" b="1" smtClean="0">
                <a:solidFill>
                  <a:srgbClr val="FF0000"/>
                </a:solidFill>
                <a:effectLst/>
                <a:latin typeface="Times New Roman" panose="02020603050405020304" pitchFamily="18" charset="0"/>
                <a:ea typeface="Times New Roman" panose="02020603050405020304" pitchFamily="18" charset="0"/>
              </a:rPr>
              <a:t>HẠ BẬC LƯƠNG </a:t>
            </a:r>
            <a:r>
              <a:rPr lang="en-US" sz="3600" b="1" smtClean="0">
                <a:effectLst/>
                <a:latin typeface="Times New Roman" panose="02020603050405020304" pitchFamily="18" charset="0"/>
                <a:ea typeface="Times New Roman" panose="02020603050405020304" pitchFamily="18" charset="0"/>
              </a:rPr>
              <a:t>đối với </a:t>
            </a:r>
            <a:r>
              <a:rPr lang="en-US" sz="3600" b="1" i="1" smtClean="0">
                <a:effectLst/>
                <a:latin typeface="Times New Roman" panose="02020603050405020304" pitchFamily="18" charset="0"/>
                <a:ea typeface="Times New Roman" panose="02020603050405020304" pitchFamily="18" charset="0"/>
              </a:rPr>
              <a:t>công chức </a:t>
            </a:r>
            <a:r>
              <a:rPr lang="en-US" sz="3600" b="1" smtClean="0">
                <a:solidFill>
                  <a:srgbClr val="FF0000"/>
                </a:solidFill>
                <a:effectLst/>
                <a:latin typeface="Times New Roman" panose="02020603050405020304" pitchFamily="18" charset="0"/>
                <a:ea typeface="Times New Roman" panose="02020603050405020304" pitchFamily="18" charset="0"/>
              </a:rPr>
              <a:t>KHÔNG </a:t>
            </a:r>
            <a:r>
              <a:rPr lang="en-US" sz="3600" b="1" i="1" smtClean="0">
                <a:effectLst/>
                <a:latin typeface="Times New Roman" panose="02020603050405020304" pitchFamily="18" charset="0"/>
                <a:ea typeface="Times New Roman" panose="02020603050405020304" pitchFamily="18" charset="0"/>
              </a:rPr>
              <a:t>giữ chức vụ lãnh đạo, quản lý</a:t>
            </a:r>
          </a:p>
          <a:p>
            <a:pPr algn="just">
              <a:spcBef>
                <a:spcPts val="600"/>
              </a:spcBef>
              <a:spcAft>
                <a:spcPts val="0"/>
              </a:spcAft>
            </a:pPr>
            <a:endParaRPr lang="en-US" sz="3600" smtClean="0">
              <a:effectLst/>
              <a:latin typeface="Times New Roman" panose="02020603050405020304" pitchFamily="18" charset="0"/>
              <a:ea typeface="Times New Roman" panose="02020603050405020304" pitchFamily="18" charset="0"/>
            </a:endParaRPr>
          </a:p>
          <a:p>
            <a:pPr algn="just">
              <a:spcBef>
                <a:spcPts val="600"/>
              </a:spcBef>
              <a:spcAft>
                <a:spcPts val="0"/>
              </a:spcAft>
            </a:pPr>
            <a:r>
              <a:rPr lang="en-US" sz="3200" smtClean="0">
                <a:effectLst/>
                <a:latin typeface="Times New Roman" panose="02020603050405020304" pitchFamily="18" charset="0"/>
                <a:ea typeface="Times New Roman" panose="02020603050405020304" pitchFamily="18" charset="0"/>
              </a:rPr>
              <a:t>1. </a:t>
            </a:r>
            <a:r>
              <a:rPr lang="en-US" sz="3200" b="1" smtClean="0">
                <a:effectLst/>
                <a:latin typeface="Times New Roman" panose="02020603050405020304" pitchFamily="18" charset="0"/>
                <a:ea typeface="Times New Roman" panose="02020603050405020304" pitchFamily="18" charset="0"/>
              </a:rPr>
              <a:t>Đã bị xử lý kỷ luật bằng hình thức cảnh cáo</a:t>
            </a:r>
            <a:r>
              <a:rPr lang="en-US" sz="3200" smtClean="0">
                <a:effectLst/>
                <a:latin typeface="Times New Roman" panose="02020603050405020304" pitchFamily="18" charset="0"/>
                <a:ea typeface="Times New Roman" panose="02020603050405020304" pitchFamily="18" charset="0"/>
              </a:rPr>
              <a:t> </a:t>
            </a:r>
            <a:r>
              <a:rPr lang="en-US" sz="3200" b="1" smtClean="0">
                <a:effectLst/>
                <a:latin typeface="Times New Roman" panose="02020603050405020304" pitchFamily="18" charset="0"/>
                <a:ea typeface="Times New Roman" panose="02020603050405020304" pitchFamily="18" charset="0"/>
              </a:rPr>
              <a:t>mà tái phạm; </a:t>
            </a:r>
            <a:r>
              <a:rPr lang="en-US" sz="3200" smtClean="0">
                <a:effectLst/>
                <a:latin typeface="Times New Roman" panose="02020603050405020304" pitchFamily="18" charset="0"/>
                <a:ea typeface="Times New Roman" panose="02020603050405020304" pitchFamily="18" charset="0"/>
              </a:rPr>
              <a:t>2. </a:t>
            </a:r>
            <a:r>
              <a:rPr lang="en-US" sz="3200" b="1" smtClean="0">
                <a:effectLst/>
                <a:latin typeface="Times New Roman" panose="02020603050405020304" pitchFamily="18" charset="0"/>
                <a:ea typeface="Times New Roman" panose="02020603050405020304" pitchFamily="18" charset="0"/>
              </a:rPr>
              <a:t>vi phạm lần đầu, gây hậu quả rất nghiêm trọng</a:t>
            </a:r>
            <a:r>
              <a:rPr lang="en-US" sz="3200" smtClean="0">
                <a:effectLst/>
                <a:latin typeface="Times New Roman" panose="02020603050405020304" pitchFamily="18" charset="0"/>
                <a:ea typeface="Times New Roman" panose="02020603050405020304" pitchFamily="18" charset="0"/>
              </a:rPr>
              <a:t> </a:t>
            </a:r>
            <a:endParaRPr lang="en-US" sz="32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0975506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377" y="0"/>
            <a:ext cx="12348754" cy="6858000"/>
          </a:xfrm>
          <a:prstGeom prst="rect">
            <a:avLst/>
          </a:prstGeom>
        </p:spPr>
      </p:pic>
      <p:sp>
        <p:nvSpPr>
          <p:cNvPr id="6" name="Rectangle 5"/>
          <p:cNvSpPr/>
          <p:nvPr/>
        </p:nvSpPr>
        <p:spPr>
          <a:xfrm>
            <a:off x="361405" y="705823"/>
            <a:ext cx="11469189" cy="3724096"/>
          </a:xfrm>
          <a:prstGeom prst="rect">
            <a:avLst/>
          </a:prstGeom>
        </p:spPr>
        <p:txBody>
          <a:bodyPr wrap="square">
            <a:spAutoFit/>
          </a:bodyPr>
          <a:lstStyle/>
          <a:p>
            <a:pPr algn="just">
              <a:spcBef>
                <a:spcPts val="600"/>
              </a:spcBef>
              <a:spcAft>
                <a:spcPts val="0"/>
              </a:spcAft>
            </a:pPr>
            <a:r>
              <a:rPr lang="en-US" sz="4000" b="1" smtClean="0">
                <a:effectLst/>
                <a:latin typeface="Times New Roman" panose="02020603050405020304" pitchFamily="18" charset="0"/>
                <a:ea typeface="Times New Roman" panose="02020603050405020304" pitchFamily="18" charset="0"/>
              </a:rPr>
              <a:t>Điều 11. Áp dụng hình thức kỷ luật </a:t>
            </a:r>
            <a:r>
              <a:rPr lang="en-US" sz="4000" b="1" smtClean="0">
                <a:solidFill>
                  <a:srgbClr val="FF0000"/>
                </a:solidFill>
                <a:effectLst/>
                <a:latin typeface="Times New Roman" panose="02020603050405020304" pitchFamily="18" charset="0"/>
                <a:ea typeface="Times New Roman" panose="02020603050405020304" pitchFamily="18" charset="0"/>
              </a:rPr>
              <a:t>GIÁNG CHỨC </a:t>
            </a:r>
            <a:r>
              <a:rPr lang="en-US" sz="4000" b="1" smtClean="0">
                <a:effectLst/>
                <a:latin typeface="Times New Roman" panose="02020603050405020304" pitchFamily="18" charset="0"/>
                <a:ea typeface="Times New Roman" panose="02020603050405020304" pitchFamily="18" charset="0"/>
              </a:rPr>
              <a:t>đối với </a:t>
            </a:r>
            <a:r>
              <a:rPr lang="en-US" sz="4000" b="1" i="1" smtClean="0">
                <a:effectLst/>
                <a:latin typeface="Times New Roman" panose="02020603050405020304" pitchFamily="18" charset="0"/>
                <a:ea typeface="Times New Roman" panose="02020603050405020304" pitchFamily="18" charset="0"/>
              </a:rPr>
              <a:t>công chức </a:t>
            </a:r>
            <a:r>
              <a:rPr lang="en-US" sz="4000" b="1" smtClean="0">
                <a:solidFill>
                  <a:srgbClr val="FF0000"/>
                </a:solidFill>
                <a:effectLst/>
                <a:latin typeface="Times New Roman" panose="02020603050405020304" pitchFamily="18" charset="0"/>
                <a:ea typeface="Times New Roman" panose="02020603050405020304" pitchFamily="18" charset="0"/>
              </a:rPr>
              <a:t>GIỮ </a:t>
            </a:r>
            <a:r>
              <a:rPr lang="en-US" sz="4000" b="1" i="1" smtClean="0">
                <a:effectLst/>
                <a:latin typeface="Times New Roman" panose="02020603050405020304" pitchFamily="18" charset="0"/>
                <a:ea typeface="Times New Roman" panose="02020603050405020304" pitchFamily="18" charset="0"/>
              </a:rPr>
              <a:t>chức vụ lãnh đạo, quản lý</a:t>
            </a:r>
          </a:p>
          <a:p>
            <a:pPr algn="just">
              <a:spcBef>
                <a:spcPts val="600"/>
              </a:spcBef>
              <a:spcAft>
                <a:spcPts val="0"/>
              </a:spcAft>
            </a:pPr>
            <a:endParaRPr lang="en-US" sz="4000" i="1" smtClean="0">
              <a:effectLst/>
              <a:latin typeface="Times New Roman" panose="02020603050405020304" pitchFamily="18" charset="0"/>
              <a:ea typeface="Times New Roman" panose="02020603050405020304" pitchFamily="18" charset="0"/>
            </a:endParaRPr>
          </a:p>
          <a:p>
            <a:pPr marL="514350" indent="-514350">
              <a:spcBef>
                <a:spcPts val="600"/>
              </a:spcBef>
              <a:spcAft>
                <a:spcPts val="0"/>
              </a:spcAft>
              <a:buAutoNum type="arabicPeriod"/>
            </a:pPr>
            <a:r>
              <a:rPr lang="en-US" sz="3200" b="1" smtClean="0">
                <a:effectLst/>
                <a:latin typeface="Times New Roman" panose="02020603050405020304" pitchFamily="18" charset="0"/>
                <a:ea typeface="Times New Roman" panose="02020603050405020304" pitchFamily="18" charset="0"/>
              </a:rPr>
              <a:t>Đã bị xử lý kỷ luật bằng hình thức cảnh cáo</a:t>
            </a:r>
            <a:r>
              <a:rPr lang="en-US" sz="3200" smtClean="0">
                <a:effectLst/>
                <a:latin typeface="Times New Roman" panose="02020603050405020304" pitchFamily="18" charset="0"/>
                <a:ea typeface="Times New Roman" panose="02020603050405020304" pitchFamily="18" charset="0"/>
              </a:rPr>
              <a:t> </a:t>
            </a:r>
            <a:r>
              <a:rPr lang="en-US" sz="3200" b="1" smtClean="0">
                <a:effectLst/>
                <a:latin typeface="Times New Roman" panose="02020603050405020304" pitchFamily="18" charset="0"/>
                <a:ea typeface="Times New Roman" panose="02020603050405020304" pitchFamily="18" charset="0"/>
              </a:rPr>
              <a:t>mà tái phạm. </a:t>
            </a:r>
          </a:p>
          <a:p>
            <a:pPr>
              <a:spcBef>
                <a:spcPts val="600"/>
              </a:spcBef>
              <a:spcAft>
                <a:spcPts val="0"/>
              </a:spcAft>
            </a:pPr>
            <a:r>
              <a:rPr lang="en-US" sz="3200" smtClean="0">
                <a:effectLst/>
                <a:latin typeface="Times New Roman" panose="02020603050405020304" pitchFamily="18" charset="0"/>
                <a:ea typeface="Times New Roman" panose="02020603050405020304" pitchFamily="18" charset="0"/>
              </a:rPr>
              <a:t>2. V</a:t>
            </a:r>
            <a:r>
              <a:rPr lang="en-US" sz="3200" b="1" smtClean="0">
                <a:effectLst/>
                <a:latin typeface="Times New Roman" panose="02020603050405020304" pitchFamily="18" charset="0"/>
                <a:ea typeface="Times New Roman" panose="02020603050405020304" pitchFamily="18" charset="0"/>
              </a:rPr>
              <a:t>i phạm lần đầu, gây hậu quả nghiêm trọng</a:t>
            </a:r>
          </a:p>
          <a:p>
            <a:pPr>
              <a:spcBef>
                <a:spcPts val="600"/>
              </a:spcBef>
              <a:spcAft>
                <a:spcPts val="0"/>
              </a:spcAft>
            </a:pPr>
            <a:r>
              <a:rPr lang="en-US" sz="3200" smtClean="0">
                <a:effectLst/>
                <a:latin typeface="Times New Roman" panose="02020603050405020304" pitchFamily="18" charset="0"/>
                <a:ea typeface="Times New Roman" panose="02020603050405020304" pitchFamily="18" charset="0"/>
              </a:rPr>
              <a:t>3. </a:t>
            </a:r>
            <a:r>
              <a:rPr lang="en-US" sz="3200" b="1" smtClean="0">
                <a:effectLst/>
                <a:latin typeface="Times New Roman" panose="02020603050405020304" pitchFamily="18" charset="0"/>
                <a:ea typeface="Times New Roman" panose="02020603050405020304" pitchFamily="18" charset="0"/>
              </a:rPr>
              <a:t>Vi phạm lần đầu, gây hậu quả rất nghiêm trọng</a:t>
            </a:r>
            <a:r>
              <a:rPr lang="en-US" sz="3200" smtClean="0">
                <a:effectLst/>
                <a:latin typeface="Times New Roman" panose="02020603050405020304" pitchFamily="18" charset="0"/>
                <a:ea typeface="Times New Roman" panose="02020603050405020304" pitchFamily="18" charset="0"/>
              </a:rPr>
              <a:t> </a:t>
            </a:r>
            <a:endParaRPr lang="en-US" sz="32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658831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377" y="0"/>
            <a:ext cx="12348754" cy="6858000"/>
          </a:xfrm>
          <a:prstGeom prst="rect">
            <a:avLst/>
          </a:prstGeom>
        </p:spPr>
      </p:pic>
      <p:sp>
        <p:nvSpPr>
          <p:cNvPr id="5" name="Rectangle 4"/>
          <p:cNvSpPr/>
          <p:nvPr/>
        </p:nvSpPr>
        <p:spPr>
          <a:xfrm>
            <a:off x="600892" y="476032"/>
            <a:ext cx="11194868" cy="1200329"/>
          </a:xfrm>
          <a:prstGeom prst="rect">
            <a:avLst/>
          </a:prstGeom>
        </p:spPr>
        <p:txBody>
          <a:bodyPr wrap="square">
            <a:spAutoFit/>
          </a:bodyPr>
          <a:lstStyle/>
          <a:p>
            <a:pPr>
              <a:spcBef>
                <a:spcPts val="600"/>
              </a:spcBef>
              <a:spcAft>
                <a:spcPts val="0"/>
              </a:spcAft>
            </a:pPr>
            <a:r>
              <a:rPr lang="en-US" sz="3600" b="1">
                <a:latin typeface="Times New Roman" panose="02020603050405020304" pitchFamily="18" charset="0"/>
                <a:ea typeface="Times New Roman" panose="02020603050405020304" pitchFamily="18" charset="0"/>
              </a:rPr>
              <a:t>Điều 12. Áp dụng hình thức kỷ luật </a:t>
            </a:r>
            <a:r>
              <a:rPr lang="en-US" sz="3600" b="1">
                <a:solidFill>
                  <a:srgbClr val="FF0000"/>
                </a:solidFill>
                <a:latin typeface="Times New Roman" panose="02020603050405020304" pitchFamily="18" charset="0"/>
                <a:ea typeface="Times New Roman" panose="02020603050405020304" pitchFamily="18" charset="0"/>
              </a:rPr>
              <a:t>CÁCH CHỨC </a:t>
            </a:r>
            <a:r>
              <a:rPr lang="en-US" sz="3600" b="1">
                <a:latin typeface="Times New Roman" panose="02020603050405020304" pitchFamily="18" charset="0"/>
                <a:ea typeface="Times New Roman" panose="02020603050405020304" pitchFamily="18" charset="0"/>
              </a:rPr>
              <a:t>đối với </a:t>
            </a:r>
            <a:r>
              <a:rPr lang="en-US" sz="3600" b="1" i="1">
                <a:latin typeface="Times New Roman" panose="02020603050405020304" pitchFamily="18" charset="0"/>
                <a:ea typeface="Times New Roman" panose="02020603050405020304" pitchFamily="18" charset="0"/>
              </a:rPr>
              <a:t>cán bộ, công chức </a:t>
            </a:r>
            <a:r>
              <a:rPr lang="en-US" sz="3600" b="1">
                <a:solidFill>
                  <a:srgbClr val="FF0000"/>
                </a:solidFill>
                <a:latin typeface="Times New Roman" panose="02020603050405020304" pitchFamily="18" charset="0"/>
                <a:ea typeface="Times New Roman" panose="02020603050405020304" pitchFamily="18" charset="0"/>
              </a:rPr>
              <a:t>giữ chức vụ lãnh đạo, quản lý</a:t>
            </a:r>
            <a:endParaRPr lang="en-US" sz="3600">
              <a:latin typeface="Times New Roman" panose="02020603050405020304" pitchFamily="18" charset="0"/>
              <a:ea typeface="Times New Roman" panose="02020603050405020304" pitchFamily="18" charset="0"/>
            </a:endParaRPr>
          </a:p>
        </p:txBody>
      </p:sp>
      <p:sp>
        <p:nvSpPr>
          <p:cNvPr id="8" name="Rectangle 7"/>
          <p:cNvSpPr/>
          <p:nvPr/>
        </p:nvSpPr>
        <p:spPr>
          <a:xfrm>
            <a:off x="883920" y="2045957"/>
            <a:ext cx="10807337" cy="3339376"/>
          </a:xfrm>
          <a:prstGeom prst="rect">
            <a:avLst/>
          </a:prstGeom>
        </p:spPr>
        <p:txBody>
          <a:bodyPr wrap="square">
            <a:spAutoFit/>
          </a:bodyPr>
          <a:lstStyle/>
          <a:p>
            <a:pPr>
              <a:spcBef>
                <a:spcPts val="600"/>
              </a:spcBef>
              <a:spcAft>
                <a:spcPts val="0"/>
              </a:spcAft>
            </a:pPr>
            <a:r>
              <a:rPr lang="en-US" sz="2800" b="1" smtClean="0">
                <a:effectLst/>
                <a:latin typeface="Times New Roman" panose="02020603050405020304" pitchFamily="18" charset="0"/>
                <a:ea typeface="Times New Roman" panose="02020603050405020304" pitchFamily="18" charset="0"/>
              </a:rPr>
              <a:t>1. Bị xử lý kỷ luật bằng hình thức giáng chức</a:t>
            </a:r>
            <a:r>
              <a:rPr lang="en-US" sz="2800" smtClean="0">
                <a:effectLst/>
                <a:latin typeface="Times New Roman" panose="02020603050405020304" pitchFamily="18" charset="0"/>
                <a:ea typeface="Times New Roman" panose="02020603050405020304" pitchFamily="18" charset="0"/>
              </a:rPr>
              <a:t> </a:t>
            </a:r>
            <a:r>
              <a:rPr lang="en-US" sz="2800" b="1" smtClean="0">
                <a:effectLst/>
                <a:latin typeface="Times New Roman" panose="02020603050405020304" pitchFamily="18" charset="0"/>
                <a:ea typeface="Times New Roman" panose="02020603050405020304" pitchFamily="18" charset="0"/>
              </a:rPr>
              <a:t>mà tái phạm; </a:t>
            </a:r>
          </a:p>
          <a:p>
            <a:pPr>
              <a:spcBef>
                <a:spcPts val="600"/>
              </a:spcBef>
              <a:spcAft>
                <a:spcPts val="0"/>
              </a:spcAft>
            </a:pPr>
            <a:r>
              <a:rPr lang="en-US" sz="2800" b="1" smtClean="0">
                <a:effectLst/>
                <a:latin typeface="Times New Roman" panose="02020603050405020304" pitchFamily="18" charset="0"/>
                <a:ea typeface="Times New Roman" panose="02020603050405020304" pitchFamily="18" charset="0"/>
              </a:rPr>
              <a:t>2. Vi phạm lần đầu, gây hậu quả rất nghiêm trọng</a:t>
            </a:r>
            <a:r>
              <a:rPr lang="en-US" sz="2800" smtClean="0">
                <a:effectLst/>
                <a:latin typeface="Times New Roman" panose="02020603050405020304" pitchFamily="18" charset="0"/>
                <a:ea typeface="Times New Roman" panose="02020603050405020304" pitchFamily="18" charset="0"/>
              </a:rPr>
              <a:t> .</a:t>
            </a:r>
          </a:p>
          <a:p>
            <a:pPr>
              <a:spcBef>
                <a:spcPts val="600"/>
              </a:spcBef>
              <a:spcAft>
                <a:spcPts val="0"/>
              </a:spcAft>
            </a:pPr>
            <a:r>
              <a:rPr lang="en-US" sz="2800" b="1" smtClean="0">
                <a:effectLst/>
                <a:latin typeface="Times New Roman" panose="02020603050405020304" pitchFamily="18" charset="0"/>
                <a:ea typeface="Times New Roman" panose="02020603050405020304" pitchFamily="18" charset="0"/>
              </a:rPr>
              <a:t>3. Vi phạm lần đầu, gây hậu quả đặc biệt nghiêm trọng</a:t>
            </a:r>
            <a:r>
              <a:rPr lang="en-US" sz="2800" smtClean="0">
                <a:effectLst/>
                <a:latin typeface="Times New Roman" panose="02020603050405020304" pitchFamily="18" charset="0"/>
                <a:ea typeface="Times New Roman" panose="02020603050405020304" pitchFamily="18" charset="0"/>
              </a:rPr>
              <a:t> </a:t>
            </a:r>
            <a:r>
              <a:rPr lang="en-US" sz="2800" b="1" smtClean="0">
                <a:effectLst/>
                <a:latin typeface="Times New Roman" panose="02020603050405020304" pitchFamily="18" charset="0"/>
                <a:ea typeface="Times New Roman" panose="02020603050405020304" pitchFamily="18" charset="0"/>
              </a:rPr>
              <a:t>nhưng chưa đến mức buộc thôi việc, người vi phạm có thái độ tiếp thu, sửa chữa, chủ động khắc phục hậu quả và có nhiều tình tiết giảm nhẹ; </a:t>
            </a:r>
          </a:p>
          <a:p>
            <a:pPr algn="just">
              <a:spcBef>
                <a:spcPts val="600"/>
              </a:spcBef>
              <a:spcAft>
                <a:spcPts val="0"/>
              </a:spcAft>
            </a:pPr>
            <a:r>
              <a:rPr lang="en-US" sz="2800" smtClean="0">
                <a:effectLst/>
                <a:latin typeface="Times New Roman" panose="02020603050405020304" pitchFamily="18" charset="0"/>
                <a:ea typeface="Times New Roman" panose="02020603050405020304" pitchFamily="18" charset="0"/>
              </a:rPr>
              <a:t>4. </a:t>
            </a:r>
            <a:r>
              <a:rPr lang="en-US" sz="2800" b="1" smtClean="0">
                <a:effectLst/>
                <a:latin typeface="Times New Roman" panose="02020603050405020304" pitchFamily="18" charset="0"/>
                <a:ea typeface="Times New Roman" panose="02020603050405020304" pitchFamily="18" charset="0"/>
              </a:rPr>
              <a:t>Sử dụng giấy tờ không hợp pháp để được bầu, phê chuẩn, bổ nhiệm vào chức vụ.</a:t>
            </a:r>
            <a:endParaRPr lang="en-US" sz="28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2740403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377" y="0"/>
            <a:ext cx="12348754" cy="6858000"/>
          </a:xfrm>
          <a:prstGeom prst="rect">
            <a:avLst/>
          </a:prstGeom>
        </p:spPr>
      </p:pic>
      <p:sp>
        <p:nvSpPr>
          <p:cNvPr id="6" name="Rectangle 5"/>
          <p:cNvSpPr/>
          <p:nvPr/>
        </p:nvSpPr>
        <p:spPr>
          <a:xfrm>
            <a:off x="566057" y="622824"/>
            <a:ext cx="11059885" cy="5201424"/>
          </a:xfrm>
          <a:prstGeom prst="rect">
            <a:avLst/>
          </a:prstGeom>
        </p:spPr>
        <p:txBody>
          <a:bodyPr wrap="square">
            <a:spAutoFit/>
          </a:bodyPr>
          <a:lstStyle/>
          <a:p>
            <a:pPr algn="ctr">
              <a:spcBef>
                <a:spcPts val="600"/>
              </a:spcBef>
              <a:spcAft>
                <a:spcPts val="0"/>
              </a:spcAft>
            </a:pPr>
            <a:r>
              <a:rPr lang="en-US" sz="4000" b="1" smtClean="0">
                <a:effectLst/>
                <a:latin typeface="Times New Roman" panose="02020603050405020304" pitchFamily="18" charset="0"/>
                <a:ea typeface="Times New Roman" panose="02020603050405020304" pitchFamily="18" charset="0"/>
              </a:rPr>
              <a:t>Điều 13. Hình thức kỷ luật </a:t>
            </a:r>
            <a:r>
              <a:rPr lang="en-US" sz="4000" b="1" smtClean="0">
                <a:solidFill>
                  <a:srgbClr val="FF0000"/>
                </a:solidFill>
                <a:effectLst/>
                <a:latin typeface="Times New Roman" panose="02020603050405020304" pitchFamily="18" charset="0"/>
                <a:ea typeface="Times New Roman" panose="02020603050405020304" pitchFamily="18" charset="0"/>
              </a:rPr>
              <a:t>BUỘC THÔI VIỆC </a:t>
            </a:r>
            <a:r>
              <a:rPr lang="en-US" sz="4000" b="1" smtClean="0">
                <a:effectLst/>
                <a:latin typeface="Times New Roman" panose="02020603050405020304" pitchFamily="18" charset="0"/>
                <a:ea typeface="Times New Roman" panose="02020603050405020304" pitchFamily="18" charset="0"/>
              </a:rPr>
              <a:t>đối với </a:t>
            </a:r>
            <a:r>
              <a:rPr lang="en-US" sz="4000" b="1" smtClean="0">
                <a:solidFill>
                  <a:srgbClr val="FF0000"/>
                </a:solidFill>
                <a:effectLst/>
                <a:latin typeface="Times New Roman" panose="02020603050405020304" pitchFamily="18" charset="0"/>
                <a:ea typeface="Times New Roman" panose="02020603050405020304" pitchFamily="18" charset="0"/>
              </a:rPr>
              <a:t>công chức</a:t>
            </a:r>
          </a:p>
          <a:p>
            <a:pPr algn="just">
              <a:spcBef>
                <a:spcPts val="600"/>
              </a:spcBef>
              <a:spcAft>
                <a:spcPts val="0"/>
              </a:spcAft>
            </a:pPr>
            <a:endParaRPr lang="en-US" sz="4000" smtClean="0">
              <a:effectLst/>
              <a:latin typeface="Times New Roman" panose="02020603050405020304" pitchFamily="18" charset="0"/>
              <a:ea typeface="Times New Roman" panose="02020603050405020304" pitchFamily="18" charset="0"/>
            </a:endParaRPr>
          </a:p>
          <a:p>
            <a:pPr algn="just">
              <a:spcBef>
                <a:spcPts val="600"/>
              </a:spcBef>
              <a:spcAft>
                <a:spcPts val="0"/>
              </a:spcAft>
            </a:pPr>
            <a:r>
              <a:rPr lang="en-US" sz="3200" smtClean="0">
                <a:effectLst/>
                <a:latin typeface="Times New Roman" panose="02020603050405020304" pitchFamily="18" charset="0"/>
                <a:ea typeface="Times New Roman" panose="02020603050405020304" pitchFamily="18" charset="0"/>
              </a:rPr>
              <a:t>Đã bị xử lý kỷ luật bằng hình thức cách chức đối với công chức giữ chức vụ lãnh đạo, quản lý hoặc hạ bậc lương đối với công chức không giữ chức vụ lãnh đạo, quản lý mà tái phạm; </a:t>
            </a:r>
          </a:p>
          <a:p>
            <a:pPr algn="just">
              <a:spcBef>
                <a:spcPts val="600"/>
              </a:spcBef>
              <a:spcAft>
                <a:spcPts val="0"/>
              </a:spcAft>
            </a:pPr>
            <a:r>
              <a:rPr lang="en-US" sz="3200" smtClean="0">
                <a:effectLst/>
                <a:latin typeface="Times New Roman" panose="02020603050405020304" pitchFamily="18" charset="0"/>
                <a:ea typeface="Times New Roman" panose="02020603050405020304" pitchFamily="18" charset="0"/>
              </a:rPr>
              <a:t>vi phạm lần đầu, gây hậu quả đặc biệt nghiêm trọng; </a:t>
            </a:r>
          </a:p>
          <a:p>
            <a:pPr algn="just">
              <a:spcBef>
                <a:spcPts val="600"/>
              </a:spcBef>
              <a:spcAft>
                <a:spcPts val="0"/>
              </a:spcAft>
            </a:pPr>
            <a:r>
              <a:rPr lang="en-US" sz="3200" smtClean="0">
                <a:effectLst/>
                <a:latin typeface="Times New Roman" panose="02020603050405020304" pitchFamily="18" charset="0"/>
                <a:ea typeface="Times New Roman" panose="02020603050405020304" pitchFamily="18" charset="0"/>
              </a:rPr>
              <a:t>Sử dụng văn bằng, chứng chỉ, giấy chứng nhận, xác nhận giả hoặc không hợp pháp; Nghiện ma túy;</a:t>
            </a:r>
            <a:endParaRPr lang="en-US" sz="32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410425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6754" y="0"/>
            <a:ext cx="12348754" cy="6858000"/>
          </a:xfrm>
          <a:prstGeom prst="rect">
            <a:avLst/>
          </a:prstGeom>
        </p:spPr>
      </p:pic>
      <p:sp>
        <p:nvSpPr>
          <p:cNvPr id="5" name="Rectangle 4"/>
          <p:cNvSpPr/>
          <p:nvPr/>
        </p:nvSpPr>
        <p:spPr>
          <a:xfrm>
            <a:off x="979714" y="1122363"/>
            <a:ext cx="10881360" cy="3123932"/>
          </a:xfrm>
          <a:prstGeom prst="rect">
            <a:avLst/>
          </a:prstGeom>
        </p:spPr>
        <p:txBody>
          <a:bodyPr wrap="square">
            <a:spAutoFit/>
          </a:bodyPr>
          <a:lstStyle/>
          <a:p>
            <a:pPr algn="ctr">
              <a:spcBef>
                <a:spcPts val="600"/>
              </a:spcBef>
              <a:spcAft>
                <a:spcPts val="0"/>
              </a:spcAft>
            </a:pPr>
            <a:r>
              <a:rPr lang="en-US" sz="4000" b="1" smtClean="0">
                <a:effectLst/>
                <a:latin typeface="Times New Roman" panose="02020603050405020304" pitchFamily="18" charset="0"/>
                <a:ea typeface="Times New Roman" panose="02020603050405020304" pitchFamily="18" charset="0"/>
              </a:rPr>
              <a:t>Điều 14. Áp dụng hình thức kỷ luật </a:t>
            </a:r>
            <a:r>
              <a:rPr lang="en-US" sz="4000" b="1" smtClean="0">
                <a:solidFill>
                  <a:srgbClr val="FF0000"/>
                </a:solidFill>
                <a:effectLst/>
                <a:latin typeface="Times New Roman" panose="02020603050405020304" pitchFamily="18" charset="0"/>
                <a:ea typeface="Times New Roman" panose="02020603050405020304" pitchFamily="18" charset="0"/>
              </a:rPr>
              <a:t>BÃI NHIỆM </a:t>
            </a:r>
            <a:r>
              <a:rPr lang="en-US" sz="4000" b="1" smtClean="0">
                <a:effectLst/>
                <a:latin typeface="Times New Roman" panose="02020603050405020304" pitchFamily="18" charset="0"/>
                <a:ea typeface="Times New Roman" panose="02020603050405020304" pitchFamily="18" charset="0"/>
              </a:rPr>
              <a:t>đối với cán bộ</a:t>
            </a:r>
          </a:p>
          <a:p>
            <a:pPr>
              <a:spcBef>
                <a:spcPts val="600"/>
              </a:spcBef>
              <a:spcAft>
                <a:spcPts val="0"/>
              </a:spcAft>
            </a:pPr>
            <a:endParaRPr lang="en-US" sz="4000" smtClean="0">
              <a:effectLst/>
              <a:latin typeface="Times New Roman" panose="02020603050405020304" pitchFamily="18" charset="0"/>
              <a:ea typeface="Times New Roman" panose="02020603050405020304" pitchFamily="18" charset="0"/>
            </a:endParaRPr>
          </a:p>
          <a:p>
            <a:pPr>
              <a:spcAft>
                <a:spcPts val="0"/>
              </a:spcAft>
            </a:pPr>
            <a:r>
              <a:rPr lang="en-US" sz="3600" smtClean="0">
                <a:effectLst/>
                <a:latin typeface="Times New Roman" panose="02020603050405020304" pitchFamily="18" charset="0"/>
                <a:ea typeface="Times New Roman" panose="02020603050405020304" pitchFamily="18" charset="0"/>
              </a:rPr>
              <a:t>Vi phạm Luật Tổ chức Quốc hội, Luật Tổ chức chính quyền địa phương, Luật Bầu cử đại biểu Quốc hội….</a:t>
            </a:r>
            <a:endParaRPr lang="en-US" sz="36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08020133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6754" y="0"/>
            <a:ext cx="12348754" cy="6858000"/>
          </a:xfrm>
          <a:prstGeom prst="rect">
            <a:avLst/>
          </a:prstGeom>
        </p:spPr>
      </p:pic>
      <p:sp>
        <p:nvSpPr>
          <p:cNvPr id="6" name="Rectangle 5"/>
          <p:cNvSpPr/>
          <p:nvPr/>
        </p:nvSpPr>
        <p:spPr>
          <a:xfrm>
            <a:off x="1643122" y="476032"/>
            <a:ext cx="8868133" cy="646331"/>
          </a:xfrm>
          <a:prstGeom prst="rect">
            <a:avLst/>
          </a:prstGeom>
        </p:spPr>
        <p:txBody>
          <a:bodyPr wrap="none">
            <a:spAutoFit/>
          </a:bodyPr>
          <a:lstStyle/>
          <a:p>
            <a:pPr>
              <a:spcBef>
                <a:spcPts val="600"/>
              </a:spcBef>
              <a:spcAft>
                <a:spcPts val="0"/>
              </a:spcAft>
            </a:pPr>
            <a:r>
              <a:rPr lang="en-US" sz="3600" b="1" smtClean="0">
                <a:effectLst/>
                <a:latin typeface="Times New Roman" panose="02020603050405020304" pitchFamily="18" charset="0"/>
                <a:ea typeface="Times New Roman" panose="02020603050405020304" pitchFamily="18" charset="0"/>
              </a:rPr>
              <a:t>Điều 15. Hình thức kỷ luật đối với </a:t>
            </a:r>
            <a:r>
              <a:rPr lang="en-US" sz="3600" b="1" smtClean="0">
                <a:solidFill>
                  <a:srgbClr val="0070C0"/>
                </a:solidFill>
                <a:effectLst/>
                <a:latin typeface="Times New Roman" panose="02020603050405020304" pitchFamily="18" charset="0"/>
                <a:ea typeface="Times New Roman" panose="02020603050405020304" pitchFamily="18" charset="0"/>
              </a:rPr>
              <a:t>viên chức</a:t>
            </a:r>
            <a:endParaRPr lang="en-US" sz="3600">
              <a:effectLst/>
              <a:latin typeface="Times New Roman" panose="02020603050405020304" pitchFamily="18" charset="0"/>
              <a:ea typeface="Times New Roman" panose="02020603050405020304" pitchFamily="18" charset="0"/>
            </a:endParaRPr>
          </a:p>
        </p:txBody>
      </p:sp>
      <p:graphicFrame>
        <p:nvGraphicFramePr>
          <p:cNvPr id="7" name="Diagram 6"/>
          <p:cNvGraphicFramePr/>
          <p:nvPr>
            <p:extLst>
              <p:ext uri="{D42A27DB-BD31-4B8C-83A1-F6EECF244321}">
                <p14:modId xmlns:p14="http://schemas.microsoft.com/office/powerpoint/2010/main" val="818069542"/>
              </p:ext>
            </p:extLst>
          </p:nvPr>
        </p:nvGraphicFramePr>
        <p:xfrm>
          <a:off x="1972491" y="1397726"/>
          <a:ext cx="7926252" cy="50279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2475698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377" y="80963"/>
            <a:ext cx="12348754" cy="6858000"/>
          </a:xfrm>
          <a:prstGeom prst="rect">
            <a:avLst/>
          </a:prstGeom>
        </p:spPr>
      </p:pic>
      <p:sp>
        <p:nvSpPr>
          <p:cNvPr id="5" name="Rectangle 4"/>
          <p:cNvSpPr/>
          <p:nvPr/>
        </p:nvSpPr>
        <p:spPr>
          <a:xfrm>
            <a:off x="966263" y="368568"/>
            <a:ext cx="10259473" cy="1323439"/>
          </a:xfrm>
          <a:prstGeom prst="rect">
            <a:avLst/>
          </a:prstGeom>
        </p:spPr>
        <p:txBody>
          <a:bodyPr wrap="square">
            <a:spAutoFit/>
          </a:bodyPr>
          <a:lstStyle/>
          <a:p>
            <a:pPr algn="ctr">
              <a:spcBef>
                <a:spcPts val="600"/>
              </a:spcBef>
              <a:spcAft>
                <a:spcPts val="0"/>
              </a:spcAft>
            </a:pPr>
            <a:r>
              <a:rPr lang="en-US" sz="4000" b="1">
                <a:latin typeface="Times New Roman" panose="02020603050405020304" pitchFamily="18" charset="0"/>
                <a:ea typeface="Times New Roman" panose="02020603050405020304" pitchFamily="18" charset="0"/>
              </a:rPr>
              <a:t>Điều 16. </a:t>
            </a:r>
            <a:r>
              <a:rPr lang="en-US" sz="4000" b="1" smtClean="0">
                <a:latin typeface="Times New Roman" panose="02020603050405020304" pitchFamily="18" charset="0"/>
                <a:ea typeface="Times New Roman" panose="02020603050405020304" pitchFamily="18" charset="0"/>
              </a:rPr>
              <a:t>Hình </a:t>
            </a:r>
            <a:r>
              <a:rPr lang="en-US" sz="4000" b="1">
                <a:latin typeface="Times New Roman" panose="02020603050405020304" pitchFamily="18" charset="0"/>
                <a:ea typeface="Times New Roman" panose="02020603050405020304" pitchFamily="18" charset="0"/>
              </a:rPr>
              <a:t>thức kỷ luật </a:t>
            </a:r>
            <a:r>
              <a:rPr lang="en-US" sz="4000" b="1">
                <a:solidFill>
                  <a:srgbClr val="FF0000"/>
                </a:solidFill>
                <a:latin typeface="Times New Roman" panose="02020603050405020304" pitchFamily="18" charset="0"/>
                <a:ea typeface="Times New Roman" panose="02020603050405020304" pitchFamily="18" charset="0"/>
              </a:rPr>
              <a:t>khiển trách </a:t>
            </a:r>
            <a:r>
              <a:rPr lang="en-US" sz="4000" b="1">
                <a:latin typeface="Times New Roman" panose="02020603050405020304" pitchFamily="18" charset="0"/>
                <a:ea typeface="Times New Roman" panose="02020603050405020304" pitchFamily="18" charset="0"/>
              </a:rPr>
              <a:t>đối với </a:t>
            </a:r>
            <a:r>
              <a:rPr lang="en-US" sz="4000" b="1">
                <a:solidFill>
                  <a:srgbClr val="0070C0"/>
                </a:solidFill>
                <a:latin typeface="Times New Roman" panose="02020603050405020304" pitchFamily="18" charset="0"/>
                <a:ea typeface="Times New Roman" panose="02020603050405020304" pitchFamily="18" charset="0"/>
              </a:rPr>
              <a:t>viên chức</a:t>
            </a:r>
            <a:endParaRPr lang="en-US" sz="4000">
              <a:latin typeface="Times New Roman" panose="02020603050405020304" pitchFamily="18" charset="0"/>
              <a:ea typeface="Times New Roman" panose="02020603050405020304" pitchFamily="18" charset="0"/>
            </a:endParaRPr>
          </a:p>
        </p:txBody>
      </p:sp>
      <p:sp>
        <p:nvSpPr>
          <p:cNvPr id="8" name="Rectangle 7"/>
          <p:cNvSpPr/>
          <p:nvPr/>
        </p:nvSpPr>
        <p:spPr>
          <a:xfrm>
            <a:off x="450861" y="1557648"/>
            <a:ext cx="11410213" cy="4985980"/>
          </a:xfrm>
          <a:prstGeom prst="rect">
            <a:avLst/>
          </a:prstGeom>
        </p:spPr>
        <p:txBody>
          <a:bodyPr wrap="square">
            <a:spAutoFit/>
          </a:bodyPr>
          <a:lstStyle/>
          <a:p>
            <a:pPr>
              <a:spcBef>
                <a:spcPts val="600"/>
              </a:spcBef>
              <a:spcAft>
                <a:spcPts val="0"/>
              </a:spcAft>
            </a:pPr>
            <a:r>
              <a:rPr lang="en-US" sz="2800">
                <a:highlight>
                  <a:srgbClr val="FFFF00"/>
                </a:highlight>
                <a:latin typeface="Times New Roman" panose="02020603050405020304" pitchFamily="18" charset="0"/>
                <a:ea typeface="Times New Roman" panose="02020603050405020304" pitchFamily="18" charset="0"/>
              </a:rPr>
              <a:t>1.</a:t>
            </a:r>
            <a:r>
              <a:rPr lang="en-US" sz="2800">
                <a:latin typeface="Times New Roman" panose="02020603050405020304" pitchFamily="18" charset="0"/>
                <a:ea typeface="Times New Roman" panose="02020603050405020304" pitchFamily="18" charset="0"/>
              </a:rPr>
              <a:t> Không tuân thủ quy trình, quy định chuyên môn, nghiệp vụ, đạo đức nghề nghiệp và quy tắc ứng xử trong khi thực hiện hoạt động nghề nghiệp, đã được cấp có thẩm quyền nhắc nhở bằng văn bản;</a:t>
            </a:r>
          </a:p>
          <a:p>
            <a:pPr>
              <a:spcBef>
                <a:spcPts val="600"/>
              </a:spcBef>
              <a:spcAft>
                <a:spcPts val="0"/>
              </a:spcAft>
            </a:pPr>
            <a:r>
              <a:rPr lang="en-US" sz="2800">
                <a:latin typeface="Times New Roman" panose="02020603050405020304" pitchFamily="18" charset="0"/>
                <a:ea typeface="Times New Roman" panose="02020603050405020304" pitchFamily="18" charset="0"/>
              </a:rPr>
              <a:t> </a:t>
            </a:r>
            <a:r>
              <a:rPr lang="en-US" sz="2800">
                <a:highlight>
                  <a:srgbClr val="FFFF00"/>
                </a:highlight>
                <a:latin typeface="Times New Roman" panose="02020603050405020304" pitchFamily="18" charset="0"/>
                <a:ea typeface="Times New Roman" panose="02020603050405020304" pitchFamily="18" charset="0"/>
              </a:rPr>
              <a:t>2.</a:t>
            </a:r>
            <a:r>
              <a:rPr lang="en-US" sz="2800">
                <a:latin typeface="Times New Roman" panose="02020603050405020304" pitchFamily="18" charset="0"/>
                <a:ea typeface="Times New Roman" panose="02020603050405020304" pitchFamily="18" charset="0"/>
              </a:rPr>
              <a:t>  Vi phạm về: thực hiện chức trách, nhiệm vụ; kỷ luật lao động; quy định, nội quy, quy chế làm việc của đơn vị sự nghiệp công lập đã được cấp có thẩm quyền nhắc nhở bằng văn bản; </a:t>
            </a:r>
          </a:p>
          <a:p>
            <a:pPr>
              <a:spcBef>
                <a:spcPts val="600"/>
              </a:spcBef>
              <a:spcAft>
                <a:spcPts val="0"/>
              </a:spcAft>
            </a:pPr>
            <a:r>
              <a:rPr lang="en-US" sz="2800">
                <a:highlight>
                  <a:srgbClr val="FFFF00"/>
                </a:highlight>
                <a:latin typeface="Times New Roman" panose="02020603050405020304" pitchFamily="18" charset="0"/>
                <a:ea typeface="Times New Roman" panose="02020603050405020304" pitchFamily="18" charset="0"/>
              </a:rPr>
              <a:t>3</a:t>
            </a:r>
            <a:r>
              <a:rPr lang="en-US" sz="2800">
                <a:latin typeface="Times New Roman" panose="02020603050405020304" pitchFamily="18" charset="0"/>
                <a:ea typeface="Times New Roman" panose="02020603050405020304" pitchFamily="18" charset="0"/>
              </a:rPr>
              <a:t>. Lợi dụng vị trí công tác nhằm mục đích vụ lợi; có thái độ hách dịch, cửa quyền hoặc gây khó khăn, phiền hà đối với nhân dân trong quá trình thực hiện công việc, nhiệm vụ được giao; xác nhận hoặc cấp giấy tờ pháp lý cho người không đủ điều kiện; xúc phạm danh dự, nhân phẩm, uy tín của người khác trong khi thực hiện hoạt động nghề nghiệp; </a:t>
            </a:r>
          </a:p>
        </p:txBody>
      </p:sp>
    </p:spTree>
    <p:extLst>
      <p:ext uri="{BB962C8B-B14F-4D97-AF65-F5344CB8AC3E}">
        <p14:creationId xmlns:p14="http://schemas.microsoft.com/office/powerpoint/2010/main" val="30125330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en-US"/>
          </a:p>
        </p:txBody>
      </p:sp>
      <p:sp>
        <p:nvSpPr>
          <p:cNvPr id="6" name="Content Placeholder 5"/>
          <p:cNvSpPr>
            <a:spLocks noGrp="1"/>
          </p:cNvSpPr>
          <p:nvPr>
            <p:ph idx="1"/>
          </p:nvPr>
        </p:nvSpPr>
        <p:spPr/>
        <p:txBody>
          <a:bodyPr/>
          <a:lstStyle/>
          <a:p>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348754" cy="6858000"/>
          </a:xfrm>
          <a:prstGeom prst="rect">
            <a:avLst/>
          </a:prstGeom>
        </p:spPr>
      </p:pic>
      <p:sp>
        <p:nvSpPr>
          <p:cNvPr id="8" name="Rectangle 7"/>
          <p:cNvSpPr/>
          <p:nvPr/>
        </p:nvSpPr>
        <p:spPr>
          <a:xfrm>
            <a:off x="669471" y="708326"/>
            <a:ext cx="11009811" cy="7232749"/>
          </a:xfrm>
          <a:prstGeom prst="rect">
            <a:avLst/>
          </a:prstGeom>
        </p:spPr>
        <p:txBody>
          <a:bodyPr wrap="square">
            <a:spAutoFit/>
          </a:bodyPr>
          <a:lstStyle/>
          <a:p>
            <a:pPr marL="285750" indent="-285750">
              <a:buFont typeface="Wingdings" panose="05000000000000000000" pitchFamily="2" charset="2"/>
              <a:buChar char="q"/>
            </a:pPr>
            <a:r>
              <a:rPr lang="en-US" sz="3600" b="1" smtClean="0"/>
              <a:t> </a:t>
            </a:r>
            <a:r>
              <a:rPr lang="en-US" sz="3600" b="1" smtClean="0">
                <a:solidFill>
                  <a:srgbClr val="FF0000"/>
                </a:solidFill>
              </a:rPr>
              <a:t>Viên </a:t>
            </a:r>
            <a:r>
              <a:rPr lang="en-US" sz="3600" b="1">
                <a:solidFill>
                  <a:srgbClr val="FF0000"/>
                </a:solidFill>
              </a:rPr>
              <a:t>chức là </a:t>
            </a:r>
            <a:r>
              <a:rPr lang="en-US" sz="3600" b="1">
                <a:solidFill>
                  <a:srgbClr val="FF0000"/>
                </a:solidFill>
              </a:rPr>
              <a:t>ai</a:t>
            </a:r>
            <a:r>
              <a:rPr lang="en-US" sz="3600" b="1" smtClean="0">
                <a:solidFill>
                  <a:srgbClr val="FF0000"/>
                </a:solidFill>
              </a:rPr>
              <a:t>?</a:t>
            </a:r>
          </a:p>
          <a:p>
            <a:pPr algn="just"/>
            <a:r>
              <a:rPr lang="en-US" sz="3600"/>
              <a:t>Theo Điều 2 </a:t>
            </a:r>
            <a:r>
              <a:rPr lang="en-US" sz="3600" u="sng">
                <a:hlinkClick r:id="rId3"/>
              </a:rPr>
              <a:t>Luật Viên chức 2010</a:t>
            </a:r>
            <a:r>
              <a:rPr lang="en-US" sz="3600"/>
              <a:t> (</a:t>
            </a:r>
            <a:r>
              <a:rPr lang="en-US" sz="3600" u="sng">
                <a:hlinkClick r:id="rId4"/>
              </a:rPr>
              <a:t>sửa đổi 2019</a:t>
            </a:r>
            <a:r>
              <a:rPr lang="en-US" sz="3600"/>
              <a:t>), viên chức là công dân Việt Nam được tuyển dụng theo vị trí việc làm, làm việc tại đơn vị sự nghiệp công lập theo chế độ hợp đồng làm việc, hưởng lương từ quỹ lương của đơn vị sự nghiệp công lập theo quy định của pháp </a:t>
            </a:r>
            <a:r>
              <a:rPr lang="en-US" sz="3600"/>
              <a:t>luật</a:t>
            </a:r>
            <a:r>
              <a:rPr lang="en-US" sz="3600" smtClean="0"/>
              <a:t>.</a:t>
            </a:r>
          </a:p>
          <a:p>
            <a:r>
              <a:rPr lang="en-US" sz="2800" i="1"/>
              <a:t>Trong đó:</a:t>
            </a:r>
          </a:p>
          <a:p>
            <a:r>
              <a:rPr lang="en-US" sz="2800" i="1"/>
              <a:t>- Đơn vị sự nghiệp công lập là tổ chức do cơ quan có thẩm quyền của Nhà nước, tổ chức chính trị, tổ chức chính trị - xã hội thành lập theo quy định của pháp luật, có tư cách pháp nhân, cung cấp dịch vụ công, phục vụ quản lý nhà nước.</a:t>
            </a:r>
          </a:p>
          <a:p>
            <a:pPr algn="just"/>
            <a:endParaRPr lang="en-US" sz="3600"/>
          </a:p>
          <a:p>
            <a:endParaRPr lang="en-US" sz="3600" b="1" smtClean="0"/>
          </a:p>
          <a:p>
            <a:endParaRPr lang="en-US" sz="3600"/>
          </a:p>
        </p:txBody>
      </p:sp>
    </p:spTree>
    <p:extLst>
      <p:ext uri="{BB962C8B-B14F-4D97-AF65-F5344CB8AC3E}">
        <p14:creationId xmlns:p14="http://schemas.microsoft.com/office/powerpoint/2010/main" val="39182117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377" y="80963"/>
            <a:ext cx="12348754" cy="6858000"/>
          </a:xfrm>
          <a:prstGeom prst="rect">
            <a:avLst/>
          </a:prstGeom>
        </p:spPr>
      </p:pic>
      <p:sp>
        <p:nvSpPr>
          <p:cNvPr id="5" name="Rectangle 4"/>
          <p:cNvSpPr/>
          <p:nvPr/>
        </p:nvSpPr>
        <p:spPr>
          <a:xfrm>
            <a:off x="966263" y="368568"/>
            <a:ext cx="10259473" cy="1323439"/>
          </a:xfrm>
          <a:prstGeom prst="rect">
            <a:avLst/>
          </a:prstGeom>
        </p:spPr>
        <p:txBody>
          <a:bodyPr wrap="square">
            <a:spAutoFit/>
          </a:bodyPr>
          <a:lstStyle/>
          <a:p>
            <a:pPr algn="ctr">
              <a:spcBef>
                <a:spcPts val="600"/>
              </a:spcBef>
              <a:spcAft>
                <a:spcPts val="0"/>
              </a:spcAft>
            </a:pPr>
            <a:r>
              <a:rPr lang="en-US" sz="4000" b="1">
                <a:latin typeface="Times New Roman" panose="02020603050405020304" pitchFamily="18" charset="0"/>
                <a:ea typeface="Times New Roman" panose="02020603050405020304" pitchFamily="18" charset="0"/>
              </a:rPr>
              <a:t>Điều 16. </a:t>
            </a:r>
            <a:r>
              <a:rPr lang="en-US" sz="4000" b="1" smtClean="0">
                <a:latin typeface="Times New Roman" panose="02020603050405020304" pitchFamily="18" charset="0"/>
                <a:ea typeface="Times New Roman" panose="02020603050405020304" pitchFamily="18" charset="0"/>
              </a:rPr>
              <a:t>Hình </a:t>
            </a:r>
            <a:r>
              <a:rPr lang="en-US" sz="4000" b="1">
                <a:latin typeface="Times New Roman" panose="02020603050405020304" pitchFamily="18" charset="0"/>
                <a:ea typeface="Times New Roman" panose="02020603050405020304" pitchFamily="18" charset="0"/>
              </a:rPr>
              <a:t>thức kỷ luật </a:t>
            </a:r>
            <a:r>
              <a:rPr lang="en-US" sz="4000" b="1">
                <a:solidFill>
                  <a:srgbClr val="FF0000"/>
                </a:solidFill>
                <a:latin typeface="Times New Roman" panose="02020603050405020304" pitchFamily="18" charset="0"/>
                <a:ea typeface="Times New Roman" panose="02020603050405020304" pitchFamily="18" charset="0"/>
              </a:rPr>
              <a:t>khiển trách </a:t>
            </a:r>
            <a:r>
              <a:rPr lang="en-US" sz="4000" b="1">
                <a:latin typeface="Times New Roman" panose="02020603050405020304" pitchFamily="18" charset="0"/>
                <a:ea typeface="Times New Roman" panose="02020603050405020304" pitchFamily="18" charset="0"/>
              </a:rPr>
              <a:t>đối với </a:t>
            </a:r>
            <a:r>
              <a:rPr lang="en-US" sz="4000" b="1">
                <a:solidFill>
                  <a:srgbClr val="0070C0"/>
                </a:solidFill>
                <a:latin typeface="Times New Roman" panose="02020603050405020304" pitchFamily="18" charset="0"/>
                <a:ea typeface="Times New Roman" panose="02020603050405020304" pitchFamily="18" charset="0"/>
              </a:rPr>
              <a:t>viên chức</a:t>
            </a:r>
            <a:endParaRPr lang="en-US" sz="4000">
              <a:latin typeface="Times New Roman" panose="02020603050405020304" pitchFamily="18" charset="0"/>
              <a:ea typeface="Times New Roman" panose="02020603050405020304" pitchFamily="18" charset="0"/>
            </a:endParaRPr>
          </a:p>
        </p:txBody>
      </p:sp>
      <p:sp>
        <p:nvSpPr>
          <p:cNvPr id="6" name="Rectangle 5"/>
          <p:cNvSpPr/>
          <p:nvPr/>
        </p:nvSpPr>
        <p:spPr>
          <a:xfrm>
            <a:off x="313509" y="1712845"/>
            <a:ext cx="11338560" cy="4170372"/>
          </a:xfrm>
          <a:prstGeom prst="rect">
            <a:avLst/>
          </a:prstGeom>
        </p:spPr>
        <p:txBody>
          <a:bodyPr wrap="square">
            <a:spAutoFit/>
          </a:bodyPr>
          <a:lstStyle/>
          <a:p>
            <a:pPr>
              <a:spcBef>
                <a:spcPts val="600"/>
              </a:spcBef>
              <a:spcAft>
                <a:spcPts val="0"/>
              </a:spcAft>
            </a:pPr>
            <a:r>
              <a:rPr lang="en-US" sz="2400" smtClean="0">
                <a:effectLst/>
                <a:highlight>
                  <a:srgbClr val="FFFF00"/>
                </a:highlight>
                <a:latin typeface="Times New Roman" panose="02020603050405020304" pitchFamily="18" charset="0"/>
                <a:ea typeface="Times New Roman" panose="02020603050405020304" pitchFamily="18" charset="0"/>
              </a:rPr>
              <a:t>4.</a:t>
            </a:r>
            <a:r>
              <a:rPr lang="en-US" sz="2400" smtClean="0">
                <a:effectLst/>
                <a:latin typeface="Times New Roman" panose="02020603050405020304" pitchFamily="18" charset="0"/>
                <a:ea typeface="Times New Roman" panose="02020603050405020304" pitchFamily="18" charset="0"/>
              </a:rPr>
              <a:t> Không chấp hành quyết định phân công công tác của cấp có thẩm quyền; không thực hiện nhiệm vụ được giao mà không có lý do chính đáng; gây mất đoàn kết trong đơn vị;</a:t>
            </a:r>
          </a:p>
          <a:p>
            <a:pPr>
              <a:spcBef>
                <a:spcPts val="600"/>
              </a:spcBef>
              <a:spcAft>
                <a:spcPts val="0"/>
              </a:spcAft>
            </a:pPr>
            <a:r>
              <a:rPr lang="en-US" sz="2400" smtClean="0">
                <a:effectLst/>
                <a:latin typeface="Times New Roman" panose="02020603050405020304" pitchFamily="18" charset="0"/>
                <a:ea typeface="Times New Roman" panose="02020603050405020304" pitchFamily="18" charset="0"/>
              </a:rPr>
              <a:t>5. Vi phạm về: phòng, chống tội phạm; phòng, chống tệ nạn xã hội; trật tự, an toàn xã hội; phòng, chống tham nhũng; thực hành tiết kiệm, chống lãng phí;</a:t>
            </a:r>
          </a:p>
          <a:p>
            <a:pPr>
              <a:spcBef>
                <a:spcPts val="600"/>
              </a:spcBef>
              <a:spcAft>
                <a:spcPts val="0"/>
              </a:spcAft>
            </a:pPr>
            <a:r>
              <a:rPr lang="en-US" sz="2400" smtClean="0">
                <a:effectLst/>
                <a:latin typeface="Times New Roman" panose="02020603050405020304" pitchFamily="18" charset="0"/>
                <a:ea typeface="Times New Roman" panose="02020603050405020304" pitchFamily="18" charset="0"/>
              </a:rPr>
              <a:t>6. Vi phạm về bảo vệ bí mật nhà nước;</a:t>
            </a:r>
          </a:p>
          <a:p>
            <a:pPr>
              <a:spcBef>
                <a:spcPts val="600"/>
              </a:spcBef>
              <a:spcAft>
                <a:spcPts val="0"/>
              </a:spcAft>
            </a:pPr>
            <a:r>
              <a:rPr lang="en-US" sz="2400" smtClean="0">
                <a:effectLst/>
                <a:latin typeface="Times New Roman" panose="02020603050405020304" pitchFamily="18" charset="0"/>
                <a:ea typeface="Times New Roman" panose="02020603050405020304" pitchFamily="18" charset="0"/>
              </a:rPr>
              <a:t>7. Vi phạm về khiếu nại, tố cáo;</a:t>
            </a:r>
          </a:p>
          <a:p>
            <a:pPr>
              <a:spcBef>
                <a:spcPts val="600"/>
              </a:spcBef>
              <a:spcAft>
                <a:spcPts val="0"/>
              </a:spcAft>
            </a:pPr>
            <a:r>
              <a:rPr lang="en-US" sz="2400" smtClean="0">
                <a:effectLst/>
                <a:latin typeface="Times New Roman" panose="02020603050405020304" pitchFamily="18" charset="0"/>
                <a:ea typeface="Times New Roman" panose="02020603050405020304" pitchFamily="18" charset="0"/>
              </a:rPr>
              <a:t>8. Vi phạm về: đầu tư, xây dựng; đất đai, tài nguyên môi trường; tài chính, kế toán, ngân hàng; quản lý, sử dụng tài sản công trong quá trình hoạt động nghề nghiệp;</a:t>
            </a:r>
          </a:p>
          <a:p>
            <a:pPr>
              <a:spcBef>
                <a:spcPts val="600"/>
              </a:spcBef>
              <a:spcAft>
                <a:spcPts val="0"/>
              </a:spcAft>
            </a:pPr>
            <a:r>
              <a:rPr lang="en-US" sz="2400" smtClean="0">
                <a:effectLst/>
                <a:latin typeface="Times New Roman" panose="02020603050405020304" pitchFamily="18" charset="0"/>
                <a:ea typeface="Times New Roman" panose="02020603050405020304" pitchFamily="18" charset="0"/>
              </a:rPr>
              <a:t>9. Vi phạm về: phòng, chống bạo lực gia đình; dân số, hôn nhân và gia đình; bình đẳng giới; an sinh xã hội; quy định khác của pháp luật liên quan đến viên chức.</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9799418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377" y="80963"/>
            <a:ext cx="12348754" cy="6858000"/>
          </a:xfrm>
          <a:prstGeom prst="rect">
            <a:avLst/>
          </a:prstGeom>
        </p:spPr>
      </p:pic>
      <p:sp>
        <p:nvSpPr>
          <p:cNvPr id="7" name="Rectangle 6"/>
          <p:cNvSpPr/>
          <p:nvPr/>
        </p:nvSpPr>
        <p:spPr>
          <a:xfrm>
            <a:off x="1333821" y="211124"/>
            <a:ext cx="9773449" cy="1323439"/>
          </a:xfrm>
          <a:prstGeom prst="rect">
            <a:avLst/>
          </a:prstGeom>
        </p:spPr>
        <p:txBody>
          <a:bodyPr wrap="square">
            <a:spAutoFit/>
          </a:bodyPr>
          <a:lstStyle/>
          <a:p>
            <a:pPr algn="ctr">
              <a:spcBef>
                <a:spcPts val="600"/>
              </a:spcBef>
              <a:spcAft>
                <a:spcPts val="0"/>
              </a:spcAft>
            </a:pPr>
            <a:r>
              <a:rPr lang="en-US" sz="4000" b="1" smtClean="0">
                <a:effectLst/>
                <a:latin typeface="Times New Roman" panose="02020603050405020304" pitchFamily="18" charset="0"/>
                <a:ea typeface="Times New Roman" panose="02020603050405020304" pitchFamily="18" charset="0"/>
              </a:rPr>
              <a:t>Điều 17. Hình thức kỷ luật </a:t>
            </a:r>
            <a:r>
              <a:rPr lang="en-US" sz="4000" b="1" smtClean="0">
                <a:solidFill>
                  <a:srgbClr val="FF0000"/>
                </a:solidFill>
                <a:effectLst/>
                <a:latin typeface="Times New Roman" panose="02020603050405020304" pitchFamily="18" charset="0"/>
                <a:ea typeface="Times New Roman" panose="02020603050405020304" pitchFamily="18" charset="0"/>
              </a:rPr>
              <a:t>cảnh cáo</a:t>
            </a:r>
            <a:r>
              <a:rPr lang="en-US" sz="4000" b="1" smtClean="0">
                <a:effectLst/>
                <a:latin typeface="Times New Roman" panose="02020603050405020304" pitchFamily="18" charset="0"/>
                <a:ea typeface="Times New Roman" panose="02020603050405020304" pitchFamily="18" charset="0"/>
              </a:rPr>
              <a:t> đối với </a:t>
            </a:r>
            <a:r>
              <a:rPr lang="en-US" sz="4000" b="1" smtClean="0">
                <a:solidFill>
                  <a:srgbClr val="0070C0"/>
                </a:solidFill>
                <a:effectLst/>
                <a:latin typeface="Times New Roman" panose="02020603050405020304" pitchFamily="18" charset="0"/>
                <a:ea typeface="Times New Roman" panose="02020603050405020304" pitchFamily="18" charset="0"/>
              </a:rPr>
              <a:t>viên chức</a:t>
            </a:r>
            <a:endParaRPr lang="en-US" sz="4000">
              <a:effectLst/>
              <a:latin typeface="Times New Roman" panose="02020603050405020304" pitchFamily="18" charset="0"/>
              <a:ea typeface="Times New Roman" panose="02020603050405020304" pitchFamily="18" charset="0"/>
            </a:endParaRPr>
          </a:p>
        </p:txBody>
      </p:sp>
      <p:sp>
        <p:nvSpPr>
          <p:cNvPr id="8" name="Rectangle 7"/>
          <p:cNvSpPr/>
          <p:nvPr/>
        </p:nvSpPr>
        <p:spPr>
          <a:xfrm>
            <a:off x="607679" y="1904727"/>
            <a:ext cx="10499591" cy="3693319"/>
          </a:xfrm>
          <a:prstGeom prst="rect">
            <a:avLst/>
          </a:prstGeom>
        </p:spPr>
        <p:txBody>
          <a:bodyPr wrap="square">
            <a:spAutoFit/>
          </a:bodyPr>
          <a:lstStyle/>
          <a:p>
            <a:pPr>
              <a:spcBef>
                <a:spcPts val="600"/>
              </a:spcBef>
              <a:spcAft>
                <a:spcPts val="0"/>
              </a:spcAft>
            </a:pPr>
            <a:r>
              <a:rPr lang="en-US" sz="2800" smtClean="0">
                <a:effectLst/>
                <a:latin typeface="Times New Roman" panose="02020603050405020304" pitchFamily="18" charset="0"/>
                <a:ea typeface="Times New Roman" panose="02020603050405020304" pitchFamily="18" charset="0"/>
              </a:rPr>
              <a:t>1. Đã bị xử lý kỷ luật bằng hình thức khiển trách mà tái phạm; 2. vi phạm lần đầu, gây hậu quả nghiêm trọng 3. vi phạm lần đầu, gây hậu quả ít nghiêm trọng </a:t>
            </a:r>
          </a:p>
          <a:p>
            <a:pPr>
              <a:spcBef>
                <a:spcPts val="600"/>
              </a:spcBef>
              <a:spcAft>
                <a:spcPts val="0"/>
              </a:spcAft>
            </a:pPr>
            <a:r>
              <a:rPr lang="en-US" sz="2800" smtClean="0">
                <a:effectLst/>
                <a:latin typeface="Times New Roman" panose="02020603050405020304" pitchFamily="18" charset="0"/>
                <a:ea typeface="Times New Roman" panose="02020603050405020304" pitchFamily="18" charset="0"/>
              </a:rPr>
              <a:t>a) Viên chức quản lý không thực hiện đúng trách nhiệm, để viên chức thuộc quyền quản lý vi phạm pháp luật gây hậu quả nghiêm trọng trong khi thực hiện hoạt động nghề nghiệp;</a:t>
            </a:r>
          </a:p>
          <a:p>
            <a:pPr>
              <a:spcBef>
                <a:spcPts val="600"/>
              </a:spcBef>
              <a:spcAft>
                <a:spcPts val="0"/>
              </a:spcAft>
            </a:pPr>
            <a:r>
              <a:rPr lang="en-US" sz="2800" smtClean="0">
                <a:effectLst/>
                <a:latin typeface="Times New Roman" panose="02020603050405020304" pitchFamily="18" charset="0"/>
                <a:ea typeface="Times New Roman" panose="02020603050405020304" pitchFamily="18" charset="0"/>
              </a:rPr>
              <a:t>b) Viên chức quản lý không hoàn thành nhiệm vụ quản lý, điều hành theo sự phân công mà không có lý do chính đáng.</a:t>
            </a:r>
            <a:endParaRPr lang="en-US" sz="28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0610994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80963"/>
            <a:ext cx="12348754" cy="6858000"/>
          </a:xfrm>
          <a:prstGeom prst="rect">
            <a:avLst/>
          </a:prstGeom>
        </p:spPr>
      </p:pic>
      <p:sp>
        <p:nvSpPr>
          <p:cNvPr id="5" name="Rectangle 4"/>
          <p:cNvSpPr/>
          <p:nvPr/>
        </p:nvSpPr>
        <p:spPr>
          <a:xfrm>
            <a:off x="1303000" y="414606"/>
            <a:ext cx="10140063" cy="1323439"/>
          </a:xfrm>
          <a:prstGeom prst="rect">
            <a:avLst/>
          </a:prstGeom>
        </p:spPr>
        <p:txBody>
          <a:bodyPr wrap="square">
            <a:spAutoFit/>
          </a:bodyPr>
          <a:lstStyle/>
          <a:p>
            <a:pPr algn="ctr">
              <a:spcBef>
                <a:spcPts val="600"/>
              </a:spcBef>
              <a:spcAft>
                <a:spcPts val="0"/>
              </a:spcAft>
            </a:pPr>
            <a:r>
              <a:rPr lang="en-US" sz="4000" b="1" smtClean="0">
                <a:effectLst/>
                <a:latin typeface="Times New Roman" panose="02020603050405020304" pitchFamily="18" charset="0"/>
                <a:ea typeface="Times New Roman" panose="02020603050405020304" pitchFamily="18" charset="0"/>
              </a:rPr>
              <a:t>Điều 18. Hình thức kỷ luật </a:t>
            </a:r>
            <a:r>
              <a:rPr lang="en-US" sz="4000" b="1" smtClean="0">
                <a:solidFill>
                  <a:srgbClr val="FF0000"/>
                </a:solidFill>
                <a:effectLst/>
                <a:latin typeface="Times New Roman" panose="02020603050405020304" pitchFamily="18" charset="0"/>
                <a:ea typeface="Times New Roman" panose="02020603050405020304" pitchFamily="18" charset="0"/>
              </a:rPr>
              <a:t>cách chức </a:t>
            </a:r>
            <a:r>
              <a:rPr lang="en-US" sz="4000" b="1" smtClean="0">
                <a:effectLst/>
                <a:latin typeface="Times New Roman" panose="02020603050405020304" pitchFamily="18" charset="0"/>
                <a:ea typeface="Times New Roman" panose="02020603050405020304" pitchFamily="18" charset="0"/>
              </a:rPr>
              <a:t>đối với </a:t>
            </a:r>
            <a:r>
              <a:rPr lang="en-US" sz="4000" b="1" smtClean="0">
                <a:solidFill>
                  <a:srgbClr val="0070C0"/>
                </a:solidFill>
                <a:effectLst/>
                <a:latin typeface="Times New Roman" panose="02020603050405020304" pitchFamily="18" charset="0"/>
                <a:ea typeface="Times New Roman" panose="02020603050405020304" pitchFamily="18" charset="0"/>
              </a:rPr>
              <a:t>viên chức quản lý</a:t>
            </a:r>
            <a:endParaRPr lang="en-US" sz="4000">
              <a:effectLst/>
              <a:latin typeface="Times New Roman" panose="02020603050405020304" pitchFamily="18" charset="0"/>
              <a:ea typeface="Times New Roman" panose="02020603050405020304" pitchFamily="18" charset="0"/>
            </a:endParaRPr>
          </a:p>
        </p:txBody>
      </p:sp>
      <p:sp>
        <p:nvSpPr>
          <p:cNvPr id="6" name="Rectangle 5"/>
          <p:cNvSpPr/>
          <p:nvPr/>
        </p:nvSpPr>
        <p:spPr>
          <a:xfrm>
            <a:off x="1083662" y="2409533"/>
            <a:ext cx="10578737" cy="2292935"/>
          </a:xfrm>
          <a:prstGeom prst="rect">
            <a:avLst/>
          </a:prstGeom>
        </p:spPr>
        <p:txBody>
          <a:bodyPr wrap="square">
            <a:spAutoFit/>
          </a:bodyPr>
          <a:lstStyle/>
          <a:p>
            <a:pPr marL="514350" indent="-514350">
              <a:spcBef>
                <a:spcPts val="600"/>
              </a:spcBef>
              <a:spcAft>
                <a:spcPts val="0"/>
              </a:spcAft>
              <a:buAutoNum type="arabicPeriod"/>
            </a:pPr>
            <a:r>
              <a:rPr lang="en-US" sz="3200" smtClean="0">
                <a:effectLst/>
                <a:latin typeface="Times New Roman" panose="02020603050405020304" pitchFamily="18" charset="0"/>
                <a:ea typeface="Times New Roman" panose="02020603050405020304" pitchFamily="18" charset="0"/>
              </a:rPr>
              <a:t>Đã bị xử lý kỷ luật bằng hình thức cảnh cáo mà tái phạm; </a:t>
            </a:r>
          </a:p>
          <a:p>
            <a:pPr>
              <a:spcBef>
                <a:spcPts val="600"/>
              </a:spcBef>
              <a:spcAft>
                <a:spcPts val="0"/>
              </a:spcAft>
            </a:pPr>
            <a:r>
              <a:rPr lang="en-US" sz="3200" smtClean="0">
                <a:effectLst/>
                <a:latin typeface="Times New Roman" panose="02020603050405020304" pitchFamily="18" charset="0"/>
                <a:ea typeface="Times New Roman" panose="02020603050405020304" pitchFamily="18" charset="0"/>
              </a:rPr>
              <a:t>2. Vi phạm lần đầu, gây hậu quả rất nghiêm trọng </a:t>
            </a:r>
          </a:p>
          <a:p>
            <a:pPr>
              <a:spcBef>
                <a:spcPts val="600"/>
              </a:spcBef>
              <a:spcAft>
                <a:spcPts val="0"/>
              </a:spcAft>
            </a:pPr>
            <a:r>
              <a:rPr lang="en-US" sz="3200" smtClean="0">
                <a:effectLst/>
                <a:latin typeface="Times New Roman" panose="02020603050405020304" pitchFamily="18" charset="0"/>
                <a:ea typeface="Times New Roman" panose="02020603050405020304" pitchFamily="18" charset="0"/>
              </a:rPr>
              <a:t>3. Vi phạm lần đầu, gây hậu quả nghiêm trọng </a:t>
            </a:r>
          </a:p>
          <a:p>
            <a:pPr>
              <a:spcBef>
                <a:spcPts val="600"/>
              </a:spcBef>
              <a:spcAft>
                <a:spcPts val="0"/>
              </a:spcAft>
            </a:pPr>
            <a:r>
              <a:rPr lang="en-US" sz="3200" smtClean="0">
                <a:effectLst/>
                <a:latin typeface="Times New Roman" panose="02020603050405020304" pitchFamily="18" charset="0"/>
                <a:ea typeface="Times New Roman" panose="02020603050405020304" pitchFamily="18" charset="0"/>
              </a:rPr>
              <a:t>4. Sử dụng giấy tờ không hợp pháp để được bổ nhiệm chức vụ.</a:t>
            </a:r>
            <a:endParaRPr lang="en-US" sz="32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3873850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80963"/>
            <a:ext cx="12348754" cy="6858000"/>
          </a:xfrm>
          <a:prstGeom prst="rect">
            <a:avLst/>
          </a:prstGeom>
        </p:spPr>
      </p:pic>
      <p:sp>
        <p:nvSpPr>
          <p:cNvPr id="7" name="Rectangle 6"/>
          <p:cNvSpPr/>
          <p:nvPr/>
        </p:nvSpPr>
        <p:spPr>
          <a:xfrm>
            <a:off x="1694815" y="362649"/>
            <a:ext cx="9430385" cy="1323439"/>
          </a:xfrm>
          <a:prstGeom prst="rect">
            <a:avLst/>
          </a:prstGeom>
        </p:spPr>
        <p:txBody>
          <a:bodyPr wrap="square">
            <a:spAutoFit/>
          </a:bodyPr>
          <a:lstStyle/>
          <a:p>
            <a:pPr algn="ctr">
              <a:spcBef>
                <a:spcPts val="600"/>
              </a:spcBef>
              <a:spcAft>
                <a:spcPts val="0"/>
              </a:spcAft>
            </a:pPr>
            <a:r>
              <a:rPr lang="en-US" sz="4000" b="1" smtClean="0">
                <a:effectLst/>
                <a:latin typeface="Times New Roman" panose="02020603050405020304" pitchFamily="18" charset="0"/>
                <a:ea typeface="Times New Roman" panose="02020603050405020304" pitchFamily="18" charset="0"/>
              </a:rPr>
              <a:t>Điều 19. Hình thức kỷ luật </a:t>
            </a:r>
            <a:r>
              <a:rPr lang="en-US" sz="4000" b="1" smtClean="0">
                <a:solidFill>
                  <a:srgbClr val="FF0000"/>
                </a:solidFill>
                <a:effectLst/>
                <a:latin typeface="Times New Roman" panose="02020603050405020304" pitchFamily="18" charset="0"/>
                <a:ea typeface="Times New Roman" panose="02020603050405020304" pitchFamily="18" charset="0"/>
              </a:rPr>
              <a:t>buộc thôi việc </a:t>
            </a:r>
            <a:r>
              <a:rPr lang="en-US" sz="4000" b="1" smtClean="0">
                <a:effectLst/>
                <a:latin typeface="Times New Roman" panose="02020603050405020304" pitchFamily="18" charset="0"/>
                <a:ea typeface="Times New Roman" panose="02020603050405020304" pitchFamily="18" charset="0"/>
              </a:rPr>
              <a:t>đối với </a:t>
            </a:r>
            <a:r>
              <a:rPr lang="en-US" sz="4000" b="1" smtClean="0">
                <a:solidFill>
                  <a:srgbClr val="0070C0"/>
                </a:solidFill>
                <a:effectLst/>
                <a:latin typeface="Times New Roman" panose="02020603050405020304" pitchFamily="18" charset="0"/>
                <a:ea typeface="Times New Roman" panose="02020603050405020304" pitchFamily="18" charset="0"/>
              </a:rPr>
              <a:t>viên chức</a:t>
            </a:r>
            <a:endParaRPr lang="en-US" sz="4000">
              <a:effectLst/>
              <a:latin typeface="Times New Roman" panose="02020603050405020304" pitchFamily="18" charset="0"/>
              <a:ea typeface="Times New Roman" panose="02020603050405020304" pitchFamily="18" charset="0"/>
            </a:endParaRPr>
          </a:p>
        </p:txBody>
      </p:sp>
      <p:sp>
        <p:nvSpPr>
          <p:cNvPr id="8" name="Rectangle 7"/>
          <p:cNvSpPr/>
          <p:nvPr/>
        </p:nvSpPr>
        <p:spPr>
          <a:xfrm>
            <a:off x="1032464" y="1820848"/>
            <a:ext cx="10755086" cy="3847207"/>
          </a:xfrm>
          <a:prstGeom prst="rect">
            <a:avLst/>
          </a:prstGeom>
        </p:spPr>
        <p:txBody>
          <a:bodyPr wrap="square">
            <a:spAutoFit/>
          </a:bodyPr>
          <a:lstStyle/>
          <a:p>
            <a:pPr>
              <a:spcBef>
                <a:spcPts val="600"/>
              </a:spcBef>
              <a:spcAft>
                <a:spcPts val="0"/>
              </a:spcAft>
            </a:pPr>
            <a:r>
              <a:rPr lang="en-US" sz="2800" smtClean="0">
                <a:effectLst/>
                <a:latin typeface="Times New Roman" panose="02020603050405020304" pitchFamily="18" charset="0"/>
                <a:ea typeface="Times New Roman" panose="02020603050405020304" pitchFamily="18" charset="0"/>
              </a:rPr>
              <a:t>1. Đã bị xử lý kỷ luật bằng hình thức cách chức đối với viên chức quản lý hoặc cảnh cáo đối với viên chức không giữ chức vụ quản lý mà tái phạm;</a:t>
            </a:r>
          </a:p>
          <a:p>
            <a:pPr>
              <a:spcBef>
                <a:spcPts val="600"/>
              </a:spcBef>
              <a:spcAft>
                <a:spcPts val="0"/>
              </a:spcAft>
            </a:pPr>
            <a:r>
              <a:rPr lang="en-US" sz="2800" smtClean="0">
                <a:effectLst/>
                <a:latin typeface="Times New Roman" panose="02020603050405020304" pitchFamily="18" charset="0"/>
                <a:ea typeface="Times New Roman" panose="02020603050405020304" pitchFamily="18" charset="0"/>
              </a:rPr>
              <a:t>2. Vi phạm lần đầu, gây hậu quả đặc biệt nghiêm trọng </a:t>
            </a:r>
          </a:p>
          <a:p>
            <a:pPr>
              <a:spcBef>
                <a:spcPts val="600"/>
              </a:spcBef>
              <a:spcAft>
                <a:spcPts val="0"/>
              </a:spcAft>
            </a:pPr>
            <a:r>
              <a:rPr lang="en-US" sz="2800" smtClean="0">
                <a:effectLst/>
                <a:latin typeface="Times New Roman" panose="02020603050405020304" pitchFamily="18" charset="0"/>
                <a:ea typeface="Times New Roman" panose="02020603050405020304" pitchFamily="18" charset="0"/>
              </a:rPr>
              <a:t>3. Viên chức quản lý có hành vi vi phạm lần đầu, gây hậu quả rất nghiêm trọng hoặc đặc biệt nghiêm trọng </a:t>
            </a:r>
          </a:p>
          <a:p>
            <a:pPr>
              <a:spcBef>
                <a:spcPts val="600"/>
              </a:spcBef>
              <a:spcAft>
                <a:spcPts val="0"/>
              </a:spcAft>
            </a:pPr>
            <a:r>
              <a:rPr lang="en-US" sz="2800" smtClean="0">
                <a:effectLst/>
                <a:latin typeface="Times New Roman" panose="02020603050405020304" pitchFamily="18" charset="0"/>
                <a:ea typeface="Times New Roman" panose="02020603050405020304" pitchFamily="18" charset="0"/>
              </a:rPr>
              <a:t>4. Sử dụng văn bằng, chứng chỉ, giấy chứng nhận, xác nhận giả hoặc không hợp pháp để được tuyển dụng vào cơ quan, tổ chức, đơn vị;</a:t>
            </a:r>
          </a:p>
          <a:p>
            <a:pPr>
              <a:spcBef>
                <a:spcPts val="600"/>
              </a:spcBef>
              <a:spcAft>
                <a:spcPts val="0"/>
              </a:spcAft>
            </a:pPr>
            <a:r>
              <a:rPr lang="en-US" sz="2800" smtClean="0">
                <a:effectLst/>
                <a:latin typeface="Times New Roman" panose="02020603050405020304" pitchFamily="18" charset="0"/>
                <a:ea typeface="Times New Roman" panose="02020603050405020304" pitchFamily="18" charset="0"/>
              </a:rPr>
              <a:t>5. Nghiện ma túy.</a:t>
            </a:r>
            <a:endParaRPr lang="en-US" sz="28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8404827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80963"/>
            <a:ext cx="12348754" cy="6858000"/>
          </a:xfrm>
          <a:prstGeom prst="rect">
            <a:avLst/>
          </a:prstGeom>
        </p:spPr>
      </p:pic>
      <p:sp>
        <p:nvSpPr>
          <p:cNvPr id="5" name="Rectangle 4"/>
          <p:cNvSpPr/>
          <p:nvPr/>
        </p:nvSpPr>
        <p:spPr>
          <a:xfrm>
            <a:off x="1293223" y="789237"/>
            <a:ext cx="10659291" cy="3539430"/>
          </a:xfrm>
          <a:prstGeom prst="rect">
            <a:avLst/>
          </a:prstGeom>
        </p:spPr>
        <p:txBody>
          <a:bodyPr wrap="square">
            <a:spAutoFit/>
          </a:bodyPr>
          <a:lstStyle/>
          <a:p>
            <a:pPr algn="ctr">
              <a:spcBef>
                <a:spcPts val="600"/>
              </a:spcBef>
              <a:spcAft>
                <a:spcPts val="0"/>
              </a:spcAft>
            </a:pPr>
            <a:r>
              <a:rPr lang="en-US" sz="4000" b="1" smtClean="0">
                <a:effectLst/>
                <a:latin typeface="Times New Roman" panose="02020603050405020304" pitchFamily="18" charset="0"/>
                <a:ea typeface="Times New Roman" panose="02020603050405020304" pitchFamily="18" charset="0"/>
              </a:rPr>
              <a:t>Điều 32. Trình tự, thủ tục xử lý kỷ luật đối với </a:t>
            </a:r>
            <a:r>
              <a:rPr lang="en-US" sz="4000" b="1" smtClean="0">
                <a:solidFill>
                  <a:srgbClr val="0070C0"/>
                </a:solidFill>
                <a:effectLst/>
                <a:latin typeface="Times New Roman" panose="02020603050405020304" pitchFamily="18" charset="0"/>
                <a:ea typeface="Times New Roman" panose="02020603050405020304" pitchFamily="18" charset="0"/>
              </a:rPr>
              <a:t>viên chức</a:t>
            </a:r>
          </a:p>
          <a:p>
            <a:pPr>
              <a:spcBef>
                <a:spcPts val="600"/>
              </a:spcBef>
              <a:spcAft>
                <a:spcPts val="0"/>
              </a:spcAft>
            </a:pPr>
            <a:endParaRPr lang="en-US" sz="4000" smtClean="0">
              <a:effectLst/>
              <a:latin typeface="Times New Roman" panose="02020603050405020304" pitchFamily="18" charset="0"/>
              <a:ea typeface="Times New Roman" panose="02020603050405020304" pitchFamily="18" charset="0"/>
            </a:endParaRPr>
          </a:p>
          <a:p>
            <a:pPr>
              <a:spcBef>
                <a:spcPts val="600"/>
              </a:spcBef>
              <a:spcAft>
                <a:spcPts val="0"/>
              </a:spcAft>
            </a:pPr>
            <a:r>
              <a:rPr lang="en-US" sz="2800" smtClean="0">
                <a:effectLst/>
                <a:latin typeface="Times New Roman" panose="02020603050405020304" pitchFamily="18" charset="0"/>
                <a:ea typeface="Times New Roman" panose="02020603050405020304" pitchFamily="18" charset="0"/>
              </a:rPr>
              <a:t>1. Tổ chức họp kiểm điểm;</a:t>
            </a:r>
          </a:p>
          <a:p>
            <a:pPr>
              <a:spcBef>
                <a:spcPts val="600"/>
              </a:spcBef>
              <a:spcAft>
                <a:spcPts val="0"/>
              </a:spcAft>
            </a:pPr>
            <a:r>
              <a:rPr lang="en-US" sz="2800" smtClean="0">
                <a:effectLst/>
                <a:latin typeface="Times New Roman" panose="02020603050405020304" pitchFamily="18" charset="0"/>
                <a:ea typeface="Times New Roman" panose="02020603050405020304" pitchFamily="18" charset="0"/>
              </a:rPr>
              <a:t>2. Thành lập Hội đồng kỷ luật;</a:t>
            </a:r>
          </a:p>
          <a:p>
            <a:pPr>
              <a:spcBef>
                <a:spcPts val="600"/>
              </a:spcBef>
              <a:spcAft>
                <a:spcPts val="0"/>
              </a:spcAft>
            </a:pPr>
            <a:r>
              <a:rPr lang="en-US" sz="2800" smtClean="0">
                <a:effectLst/>
                <a:latin typeface="Times New Roman" panose="02020603050405020304" pitchFamily="18" charset="0"/>
                <a:ea typeface="Times New Roman" panose="02020603050405020304" pitchFamily="18" charset="0"/>
              </a:rPr>
              <a:t>3. Cấp có thẩm quyền ra quyết định xử lý kỷ luật.</a:t>
            </a:r>
            <a:endParaRPr lang="en-US" sz="28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4669395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endParaRPr lang="en-US"/>
          </a:p>
        </p:txBody>
      </p:sp>
      <p:sp>
        <p:nvSpPr>
          <p:cNvPr id="8" name="Subtitle 7"/>
          <p:cNvSpPr>
            <a:spLocks noGrp="1"/>
          </p:cNvSpPr>
          <p:nvPr>
            <p:ph type="subTitle" idx="1"/>
          </p:nvPr>
        </p:nvSpPr>
        <p:spPr/>
        <p:txBody>
          <a:bodyPr/>
          <a:lstStyle/>
          <a:p>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377" y="-66357"/>
            <a:ext cx="12348754" cy="6858000"/>
          </a:xfrm>
          <a:prstGeom prst="rect">
            <a:avLst/>
          </a:prstGeom>
        </p:spPr>
      </p:pic>
      <p:sp>
        <p:nvSpPr>
          <p:cNvPr id="9" name="Cloud 8"/>
          <p:cNvSpPr/>
          <p:nvPr/>
        </p:nvSpPr>
        <p:spPr>
          <a:xfrm>
            <a:off x="1265930" y="910610"/>
            <a:ext cx="9660138" cy="4475706"/>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smtClean="0"/>
              <a:t>Cảm ơn các thầy/cô đã theo dõi</a:t>
            </a:r>
            <a:endParaRPr lang="en-US" sz="6000"/>
          </a:p>
        </p:txBody>
      </p:sp>
    </p:spTree>
    <p:extLst>
      <p:ext uri="{BB962C8B-B14F-4D97-AF65-F5344CB8AC3E}">
        <p14:creationId xmlns:p14="http://schemas.microsoft.com/office/powerpoint/2010/main" val="14438107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80963"/>
            <a:ext cx="12348754" cy="6858000"/>
          </a:xfrm>
          <a:prstGeom prst="rect">
            <a:avLst/>
          </a:prstGeom>
        </p:spPr>
      </p:pic>
      <p:sp>
        <p:nvSpPr>
          <p:cNvPr id="6" name="Rectangle 5"/>
          <p:cNvSpPr/>
          <p:nvPr/>
        </p:nvSpPr>
        <p:spPr>
          <a:xfrm>
            <a:off x="631371" y="714201"/>
            <a:ext cx="11086011" cy="5016758"/>
          </a:xfrm>
          <a:prstGeom prst="rect">
            <a:avLst/>
          </a:prstGeom>
        </p:spPr>
        <p:txBody>
          <a:bodyPr wrap="square">
            <a:spAutoFit/>
          </a:bodyPr>
          <a:lstStyle/>
          <a:p>
            <a:pPr marL="571500" indent="-571500" algn="just">
              <a:spcBef>
                <a:spcPts val="600"/>
              </a:spcBef>
              <a:spcAft>
                <a:spcPts val="0"/>
              </a:spcAft>
              <a:buFont typeface="Wingdings" panose="05000000000000000000" pitchFamily="2" charset="2"/>
              <a:buChar char="Ø"/>
            </a:pPr>
            <a:r>
              <a:rPr lang="en-US" sz="4000" b="1">
                <a:latin typeface="Times New Roman" panose="02020603050405020304" pitchFamily="18" charset="0"/>
                <a:ea typeface="Times New Roman" panose="02020603050405020304" pitchFamily="18" charset="0"/>
              </a:rPr>
              <a:t>CÁC HÀNH VI VI PHẠM</a:t>
            </a:r>
            <a:r>
              <a:rPr lang="en-US" sz="4000">
                <a:latin typeface="Times New Roman" panose="02020603050405020304" pitchFamily="18" charset="0"/>
                <a:ea typeface="Times New Roman" panose="02020603050405020304" pitchFamily="18" charset="0"/>
              </a:rPr>
              <a:t>: Cán bộ, công chức, viên chức có hành vi vi phạm các quy định về </a:t>
            </a:r>
            <a:r>
              <a:rPr lang="en-US" sz="4000" b="1" i="1">
                <a:latin typeface="Times New Roman" panose="02020603050405020304" pitchFamily="18" charset="0"/>
                <a:ea typeface="Times New Roman" panose="02020603050405020304" pitchFamily="18" charset="0"/>
              </a:rPr>
              <a:t>nghĩa vụ của cán bộ, công chức, viên chức</a:t>
            </a:r>
            <a:r>
              <a:rPr lang="en-US" sz="4000">
                <a:latin typeface="Times New Roman" panose="02020603050405020304" pitchFamily="18" charset="0"/>
                <a:ea typeface="Times New Roman" panose="02020603050405020304" pitchFamily="18" charset="0"/>
              </a:rPr>
              <a:t>; </a:t>
            </a:r>
            <a:r>
              <a:rPr lang="en-US" sz="4000" b="1" i="1">
                <a:latin typeface="Times New Roman" panose="02020603050405020304" pitchFamily="18" charset="0"/>
                <a:ea typeface="Times New Roman" panose="02020603050405020304" pitchFamily="18" charset="0"/>
              </a:rPr>
              <a:t>những việc cán bộ, công chức, viên chức không được làm</a:t>
            </a:r>
            <a:r>
              <a:rPr lang="en-US" sz="4000">
                <a:latin typeface="Times New Roman" panose="02020603050405020304" pitchFamily="18" charset="0"/>
                <a:ea typeface="Times New Roman" panose="02020603050405020304" pitchFamily="18" charset="0"/>
              </a:rPr>
              <a:t>; </a:t>
            </a:r>
            <a:r>
              <a:rPr lang="en-US" sz="4000" b="1" i="1">
                <a:latin typeface="Times New Roman" panose="02020603050405020304" pitchFamily="18" charset="0"/>
                <a:ea typeface="Times New Roman" panose="02020603050405020304" pitchFamily="18" charset="0"/>
              </a:rPr>
              <a:t>nội quy, quy chế của cơ quan</a:t>
            </a:r>
            <a:r>
              <a:rPr lang="en-US" sz="4000">
                <a:latin typeface="Times New Roman" panose="02020603050405020304" pitchFamily="18" charset="0"/>
                <a:ea typeface="Times New Roman" panose="02020603050405020304" pitchFamily="18" charset="0"/>
              </a:rPr>
              <a:t>, tổ chức, đơn vị; </a:t>
            </a:r>
            <a:r>
              <a:rPr lang="en-US" sz="4000" b="1" i="1">
                <a:latin typeface="Times New Roman" panose="02020603050405020304" pitchFamily="18" charset="0"/>
                <a:ea typeface="Times New Roman" panose="02020603050405020304" pitchFamily="18" charset="0"/>
              </a:rPr>
              <a:t>vi phạm đạo đức, lối sống </a:t>
            </a:r>
            <a:r>
              <a:rPr lang="en-US" sz="4000">
                <a:latin typeface="Times New Roman" panose="02020603050405020304" pitchFamily="18" charset="0"/>
                <a:ea typeface="Times New Roman" panose="02020603050405020304" pitchFamily="18" charset="0"/>
              </a:rPr>
              <a:t>hoặc </a:t>
            </a:r>
            <a:r>
              <a:rPr lang="en-US" sz="4000" b="1" i="1">
                <a:latin typeface="Times New Roman" panose="02020603050405020304" pitchFamily="18" charset="0"/>
                <a:ea typeface="Times New Roman" panose="02020603050405020304" pitchFamily="18" charset="0"/>
              </a:rPr>
              <a:t>vi phạm pháp luật khác khi thi hành công vụ thì bị xem xét xử lý kỷ luật.</a:t>
            </a:r>
            <a:endParaRPr lang="en-US" sz="40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4384259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en-US"/>
          </a:p>
        </p:txBody>
      </p:sp>
      <p:sp>
        <p:nvSpPr>
          <p:cNvPr id="6" name="Content Placeholder 5"/>
          <p:cNvSpPr>
            <a:spLocks noGrp="1"/>
          </p:cNvSpPr>
          <p:nvPr>
            <p:ph idx="1"/>
          </p:nvPr>
        </p:nvSpPr>
        <p:spPr/>
        <p:txBody>
          <a:bodyPr/>
          <a:lstStyle/>
          <a:p>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348754" cy="6858000"/>
          </a:xfrm>
          <a:prstGeom prst="rect">
            <a:avLst/>
          </a:prstGeom>
        </p:spPr>
      </p:pic>
      <p:sp>
        <p:nvSpPr>
          <p:cNvPr id="8" name="Rectangle 7"/>
          <p:cNvSpPr/>
          <p:nvPr/>
        </p:nvSpPr>
        <p:spPr>
          <a:xfrm>
            <a:off x="838200" y="656074"/>
            <a:ext cx="11009811" cy="5835828"/>
          </a:xfrm>
          <a:prstGeom prst="rect">
            <a:avLst/>
          </a:prstGeom>
        </p:spPr>
        <p:txBody>
          <a:bodyPr wrap="square">
            <a:spAutoFit/>
          </a:bodyPr>
          <a:lstStyle/>
          <a:p>
            <a:pPr marL="571500" indent="-571500" algn="just">
              <a:lnSpc>
                <a:spcPct val="107000"/>
              </a:lnSpc>
              <a:spcBef>
                <a:spcPts val="1500"/>
              </a:spcBef>
              <a:spcAft>
                <a:spcPts val="750"/>
              </a:spcAft>
              <a:buFont typeface="Wingdings" panose="05000000000000000000" pitchFamily="2" charset="2"/>
              <a:buChar char="q"/>
            </a:pPr>
            <a:r>
              <a:rPr lang="en-US" sz="3600" b="1" smtClean="0">
                <a:solidFill>
                  <a:srgbClr val="FF0000"/>
                </a:solidFill>
              </a:rPr>
              <a:t> </a:t>
            </a:r>
            <a:r>
              <a:rPr lang="en-US" sz="3600" b="1">
                <a:solidFill>
                  <a:srgbClr val="FF0000"/>
                </a:solidFill>
                <a:latin typeface="Helvetica" panose="020B0604020202020204" pitchFamily="34" charset="0"/>
                <a:ea typeface="Times New Roman" panose="02020603050405020304" pitchFamily="18" charset="0"/>
                <a:cs typeface="Times New Roman" panose="02020603050405020304" pitchFamily="18" charset="0"/>
              </a:rPr>
              <a:t>Những việc viên chức không </a:t>
            </a:r>
            <a:r>
              <a:rPr lang="en-US" sz="3600" b="1">
                <a:solidFill>
                  <a:srgbClr val="FF0000"/>
                </a:solidFill>
                <a:latin typeface="Helvetica" panose="020B0604020202020204" pitchFamily="34" charset="0"/>
                <a:ea typeface="Times New Roman" panose="02020603050405020304" pitchFamily="18" charset="0"/>
                <a:cs typeface="Times New Roman" panose="02020603050405020304" pitchFamily="18" charset="0"/>
              </a:rPr>
              <a:t>được </a:t>
            </a:r>
            <a:r>
              <a:rPr lang="en-US" sz="3600" b="1" smtClean="0">
                <a:solidFill>
                  <a:srgbClr val="FF0000"/>
                </a:solidFill>
                <a:latin typeface="Helvetica" panose="020B0604020202020204" pitchFamily="34" charset="0"/>
                <a:ea typeface="Times New Roman" panose="02020603050405020304" pitchFamily="18" charset="0"/>
                <a:cs typeface="Times New Roman" panose="02020603050405020304" pitchFamily="18" charset="0"/>
              </a:rPr>
              <a:t>làm</a:t>
            </a:r>
          </a:p>
          <a:p>
            <a:pPr algn="just">
              <a:lnSpc>
                <a:spcPct val="107000"/>
              </a:lnSpc>
              <a:spcAft>
                <a:spcPts val="750"/>
              </a:spcAft>
            </a:pPr>
            <a:r>
              <a:rPr lang="en-US" sz="2400" i="1" smtClean="0">
                <a:solidFill>
                  <a:srgbClr val="333333"/>
                </a:solidFill>
                <a:latin typeface="Helvetica" panose="020B0604020202020204" pitchFamily="34" charset="0"/>
                <a:ea typeface="Times New Roman" panose="02020603050405020304" pitchFamily="18" charset="0"/>
                <a:cs typeface="Times New Roman" panose="02020603050405020304" pitchFamily="18" charset="0"/>
              </a:rPr>
              <a:t>Qui định tại </a:t>
            </a:r>
            <a:r>
              <a:rPr lang="en-US" sz="2400" i="1">
                <a:solidFill>
                  <a:srgbClr val="333333"/>
                </a:solidFill>
                <a:latin typeface="Helvetica" panose="020B0604020202020204" pitchFamily="34" charset="0"/>
                <a:ea typeface="Times New Roman" panose="02020603050405020304" pitchFamily="18" charset="0"/>
                <a:cs typeface="Times New Roman" panose="02020603050405020304" pitchFamily="18" charset="0"/>
              </a:rPr>
              <a:t>Điều 19 </a:t>
            </a:r>
            <a:r>
              <a:rPr lang="en-US" sz="2400" i="1" u="sng">
                <a:solidFill>
                  <a:srgbClr val="0000FF"/>
                </a:solidFill>
                <a:latin typeface="Helvetica" panose="020B0604020202020204" pitchFamily="34" charset="0"/>
                <a:ea typeface="Times New Roman" panose="02020603050405020304" pitchFamily="18" charset="0"/>
                <a:cs typeface="Times New Roman" panose="02020603050405020304" pitchFamily="18" charset="0"/>
                <a:hlinkClick r:id="rId3"/>
              </a:rPr>
              <a:t>Luật Viên chức 2010</a:t>
            </a:r>
            <a:r>
              <a:rPr lang="en-US" sz="2400" i="1">
                <a:solidFill>
                  <a:srgbClr val="333333"/>
                </a:solidFill>
                <a:latin typeface="Helvetica" panose="020B0604020202020204" pitchFamily="34" charset="0"/>
                <a:ea typeface="Times New Roman" panose="02020603050405020304" pitchFamily="18" charset="0"/>
                <a:cs typeface="Times New Roman" panose="02020603050405020304" pitchFamily="18" charset="0"/>
              </a:rPr>
              <a:t> (</a:t>
            </a:r>
            <a:r>
              <a:rPr lang="en-US" sz="2400" i="1" u="sng">
                <a:solidFill>
                  <a:srgbClr val="0000FF"/>
                </a:solidFill>
                <a:latin typeface="Helvetica" panose="020B0604020202020204" pitchFamily="34" charset="0"/>
                <a:ea typeface="Times New Roman" panose="02020603050405020304" pitchFamily="18" charset="0"/>
                <a:cs typeface="Times New Roman" panose="02020603050405020304" pitchFamily="18" charset="0"/>
                <a:hlinkClick r:id="rId4"/>
              </a:rPr>
              <a:t>sửa đổi </a:t>
            </a:r>
            <a:r>
              <a:rPr lang="en-US" sz="2400" i="1" u="sng">
                <a:solidFill>
                  <a:srgbClr val="0000FF"/>
                </a:solidFill>
                <a:latin typeface="Helvetica" panose="020B0604020202020204" pitchFamily="34" charset="0"/>
                <a:ea typeface="Times New Roman" panose="02020603050405020304" pitchFamily="18" charset="0"/>
                <a:cs typeface="Times New Roman" panose="02020603050405020304" pitchFamily="18" charset="0"/>
                <a:hlinkClick r:id="rId4"/>
              </a:rPr>
              <a:t>2019</a:t>
            </a:r>
            <a:r>
              <a:rPr lang="en-US" sz="2400" i="1" smtClean="0">
                <a:solidFill>
                  <a:srgbClr val="333333"/>
                </a:solidFill>
                <a:latin typeface="Helvetica" panose="020B0604020202020204" pitchFamily="34" charset="0"/>
                <a:ea typeface="Times New Roman" panose="02020603050405020304" pitchFamily="18" charset="0"/>
                <a:cs typeface="Times New Roman" panose="02020603050405020304" pitchFamily="18" charset="0"/>
              </a:rPr>
              <a:t>) </a:t>
            </a:r>
          </a:p>
          <a:p>
            <a:pPr algn="just">
              <a:lnSpc>
                <a:spcPct val="107000"/>
              </a:lnSpc>
              <a:spcAft>
                <a:spcPts val="750"/>
              </a:spcAft>
            </a:pPr>
            <a:r>
              <a:rPr lang="en-US" sz="3200">
                <a:solidFill>
                  <a:srgbClr val="333333"/>
                </a:solidFill>
                <a:latin typeface="Helvetica" panose="020B0604020202020204" pitchFamily="34" charset="0"/>
                <a:ea typeface="Times New Roman" panose="02020603050405020304" pitchFamily="18" charset="0"/>
                <a:cs typeface="Times New Roman" panose="02020603050405020304" pitchFamily="18" charset="0"/>
              </a:rPr>
              <a:t>- Trốn tránh trách nhiệm, thoái thác công việc hoặc nhiệm vụ được giao; gây bè phái, mất đoàn kết; tự ý bỏ việc; tham gia đình công.</a:t>
            </a:r>
            <a:endParaRPr lang="en-US" sz="3200">
              <a:latin typeface="Times New Roman" panose="02020603050405020304" pitchFamily="18" charset="0"/>
              <a:ea typeface="Calibri" panose="020F0502020204030204" pitchFamily="34" charset="0"/>
            </a:endParaRPr>
          </a:p>
          <a:p>
            <a:pPr algn="just">
              <a:lnSpc>
                <a:spcPct val="107000"/>
              </a:lnSpc>
              <a:spcAft>
                <a:spcPts val="750"/>
              </a:spcAft>
            </a:pPr>
            <a:r>
              <a:rPr lang="en-US" sz="3200">
                <a:solidFill>
                  <a:srgbClr val="333333"/>
                </a:solidFill>
                <a:latin typeface="Helvetica" panose="020B0604020202020204" pitchFamily="34" charset="0"/>
                <a:ea typeface="Times New Roman" panose="02020603050405020304" pitchFamily="18" charset="0"/>
                <a:cs typeface="Times New Roman" panose="02020603050405020304" pitchFamily="18" charset="0"/>
              </a:rPr>
              <a:t>- Sử dụng tài sản của cơ quan, tổ chức, đơn vị và của nhân dân trái với quy định của pháp luật.</a:t>
            </a:r>
            <a:endParaRPr lang="en-US" sz="3200">
              <a:latin typeface="Times New Roman" panose="02020603050405020304" pitchFamily="18" charset="0"/>
              <a:ea typeface="Calibri" panose="020F0502020204030204" pitchFamily="34" charset="0"/>
            </a:endParaRPr>
          </a:p>
          <a:p>
            <a:pPr algn="just">
              <a:lnSpc>
                <a:spcPct val="107000"/>
              </a:lnSpc>
              <a:spcAft>
                <a:spcPts val="750"/>
              </a:spcAft>
            </a:pPr>
            <a:r>
              <a:rPr lang="en-US" sz="3200">
                <a:solidFill>
                  <a:srgbClr val="333333"/>
                </a:solidFill>
                <a:latin typeface="Helvetica" panose="020B0604020202020204" pitchFamily="34" charset="0"/>
                <a:ea typeface="Times New Roman" panose="02020603050405020304" pitchFamily="18" charset="0"/>
                <a:cs typeface="Times New Roman" panose="02020603050405020304" pitchFamily="18" charset="0"/>
              </a:rPr>
              <a:t>- Phân biệt đối xử dân tộc, nam nữ, thành phần xã hội, tín ngưỡng, tôn giáo dưới mọi hình thức.</a:t>
            </a:r>
            <a:endParaRPr lang="en-US" sz="3200">
              <a:latin typeface="Times New Roman" panose="02020603050405020304" pitchFamily="18" charset="0"/>
              <a:ea typeface="Calibri" panose="020F0502020204030204" pitchFamily="34" charset="0"/>
            </a:endParaRPr>
          </a:p>
          <a:p>
            <a:endParaRPr lang="en-US" sz="3600" b="1" smtClean="0">
              <a:solidFill>
                <a:srgbClr val="FF0000"/>
              </a:solidFill>
            </a:endParaRPr>
          </a:p>
        </p:txBody>
      </p:sp>
    </p:spTree>
    <p:extLst>
      <p:ext uri="{BB962C8B-B14F-4D97-AF65-F5344CB8AC3E}">
        <p14:creationId xmlns:p14="http://schemas.microsoft.com/office/powerpoint/2010/main" val="11045776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en-US"/>
          </a:p>
        </p:txBody>
      </p:sp>
      <p:sp>
        <p:nvSpPr>
          <p:cNvPr id="6" name="Content Placeholder 5"/>
          <p:cNvSpPr>
            <a:spLocks noGrp="1"/>
          </p:cNvSpPr>
          <p:nvPr>
            <p:ph idx="1"/>
          </p:nvPr>
        </p:nvSpPr>
        <p:spPr/>
        <p:txBody>
          <a:bodyPr/>
          <a:lstStyle/>
          <a:p>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348754" cy="6858000"/>
          </a:xfrm>
          <a:prstGeom prst="rect">
            <a:avLst/>
          </a:prstGeom>
        </p:spPr>
      </p:pic>
      <p:sp>
        <p:nvSpPr>
          <p:cNvPr id="8" name="Rectangle 7"/>
          <p:cNvSpPr/>
          <p:nvPr/>
        </p:nvSpPr>
        <p:spPr>
          <a:xfrm>
            <a:off x="838200" y="656074"/>
            <a:ext cx="11009811" cy="7550208"/>
          </a:xfrm>
          <a:prstGeom prst="rect">
            <a:avLst/>
          </a:prstGeom>
        </p:spPr>
        <p:txBody>
          <a:bodyPr wrap="square">
            <a:spAutoFit/>
          </a:bodyPr>
          <a:lstStyle/>
          <a:p>
            <a:pPr marL="571500" indent="-571500" algn="just">
              <a:lnSpc>
                <a:spcPct val="107000"/>
              </a:lnSpc>
              <a:spcBef>
                <a:spcPts val="1500"/>
              </a:spcBef>
              <a:spcAft>
                <a:spcPts val="750"/>
              </a:spcAft>
              <a:buFont typeface="Wingdings" panose="05000000000000000000" pitchFamily="2" charset="2"/>
              <a:buChar char="q"/>
            </a:pPr>
            <a:r>
              <a:rPr lang="en-US" sz="3600" b="1" smtClean="0">
                <a:solidFill>
                  <a:srgbClr val="FF0000"/>
                </a:solidFill>
              </a:rPr>
              <a:t> </a:t>
            </a:r>
            <a:r>
              <a:rPr lang="en-US" sz="3600" b="1">
                <a:solidFill>
                  <a:srgbClr val="FF0000"/>
                </a:solidFill>
                <a:latin typeface="Helvetica" panose="020B0604020202020204" pitchFamily="34" charset="0"/>
                <a:ea typeface="Times New Roman" panose="02020603050405020304" pitchFamily="18" charset="0"/>
                <a:cs typeface="Times New Roman" panose="02020603050405020304" pitchFamily="18" charset="0"/>
              </a:rPr>
              <a:t>Những việc viên chức không </a:t>
            </a:r>
            <a:r>
              <a:rPr lang="en-US" sz="3600" b="1">
                <a:solidFill>
                  <a:srgbClr val="FF0000"/>
                </a:solidFill>
                <a:latin typeface="Helvetica" panose="020B0604020202020204" pitchFamily="34" charset="0"/>
                <a:ea typeface="Times New Roman" panose="02020603050405020304" pitchFamily="18" charset="0"/>
                <a:cs typeface="Times New Roman" panose="02020603050405020304" pitchFamily="18" charset="0"/>
              </a:rPr>
              <a:t>được </a:t>
            </a:r>
            <a:r>
              <a:rPr lang="en-US" sz="3600" b="1" smtClean="0">
                <a:solidFill>
                  <a:srgbClr val="FF0000"/>
                </a:solidFill>
                <a:latin typeface="Helvetica" panose="020B0604020202020204" pitchFamily="34" charset="0"/>
                <a:ea typeface="Times New Roman" panose="02020603050405020304" pitchFamily="18" charset="0"/>
                <a:cs typeface="Times New Roman" panose="02020603050405020304" pitchFamily="18" charset="0"/>
              </a:rPr>
              <a:t>làm</a:t>
            </a:r>
          </a:p>
          <a:p>
            <a:pPr algn="just">
              <a:lnSpc>
                <a:spcPct val="107000"/>
              </a:lnSpc>
              <a:spcAft>
                <a:spcPts val="750"/>
              </a:spcAft>
            </a:pPr>
            <a:r>
              <a:rPr lang="en-US" sz="2400" i="1" smtClean="0">
                <a:solidFill>
                  <a:srgbClr val="333333"/>
                </a:solidFill>
                <a:latin typeface="Helvetica" panose="020B0604020202020204" pitchFamily="34" charset="0"/>
                <a:ea typeface="Times New Roman" panose="02020603050405020304" pitchFamily="18" charset="0"/>
                <a:cs typeface="Times New Roman" panose="02020603050405020304" pitchFamily="18" charset="0"/>
              </a:rPr>
              <a:t>Qui định tại </a:t>
            </a:r>
            <a:r>
              <a:rPr lang="en-US" sz="2400" i="1">
                <a:solidFill>
                  <a:srgbClr val="333333"/>
                </a:solidFill>
                <a:latin typeface="Helvetica" panose="020B0604020202020204" pitchFamily="34" charset="0"/>
                <a:ea typeface="Times New Roman" panose="02020603050405020304" pitchFamily="18" charset="0"/>
                <a:cs typeface="Times New Roman" panose="02020603050405020304" pitchFamily="18" charset="0"/>
              </a:rPr>
              <a:t>Điều 19 </a:t>
            </a:r>
            <a:r>
              <a:rPr lang="en-US" sz="2400" i="1" u="sng">
                <a:solidFill>
                  <a:srgbClr val="0000FF"/>
                </a:solidFill>
                <a:latin typeface="Helvetica" panose="020B0604020202020204" pitchFamily="34" charset="0"/>
                <a:ea typeface="Times New Roman" panose="02020603050405020304" pitchFamily="18" charset="0"/>
                <a:cs typeface="Times New Roman" panose="02020603050405020304" pitchFamily="18" charset="0"/>
                <a:hlinkClick r:id="rId3"/>
              </a:rPr>
              <a:t>Luật Viên chức 2010</a:t>
            </a:r>
            <a:r>
              <a:rPr lang="en-US" sz="2400" i="1">
                <a:solidFill>
                  <a:srgbClr val="333333"/>
                </a:solidFill>
                <a:latin typeface="Helvetica" panose="020B0604020202020204" pitchFamily="34" charset="0"/>
                <a:ea typeface="Times New Roman" panose="02020603050405020304" pitchFamily="18" charset="0"/>
                <a:cs typeface="Times New Roman" panose="02020603050405020304" pitchFamily="18" charset="0"/>
              </a:rPr>
              <a:t> (</a:t>
            </a:r>
            <a:r>
              <a:rPr lang="en-US" sz="2400" i="1" u="sng">
                <a:solidFill>
                  <a:srgbClr val="0000FF"/>
                </a:solidFill>
                <a:latin typeface="Helvetica" panose="020B0604020202020204" pitchFamily="34" charset="0"/>
                <a:ea typeface="Times New Roman" panose="02020603050405020304" pitchFamily="18" charset="0"/>
                <a:cs typeface="Times New Roman" panose="02020603050405020304" pitchFamily="18" charset="0"/>
                <a:hlinkClick r:id="rId4"/>
              </a:rPr>
              <a:t>sửa đổi </a:t>
            </a:r>
            <a:r>
              <a:rPr lang="en-US" sz="2400" i="1" u="sng">
                <a:solidFill>
                  <a:srgbClr val="0000FF"/>
                </a:solidFill>
                <a:latin typeface="Helvetica" panose="020B0604020202020204" pitchFamily="34" charset="0"/>
                <a:ea typeface="Times New Roman" panose="02020603050405020304" pitchFamily="18" charset="0"/>
                <a:cs typeface="Times New Roman" panose="02020603050405020304" pitchFamily="18" charset="0"/>
                <a:hlinkClick r:id="rId4"/>
              </a:rPr>
              <a:t>2019</a:t>
            </a:r>
            <a:r>
              <a:rPr lang="en-US" sz="2400" i="1" smtClean="0">
                <a:solidFill>
                  <a:srgbClr val="333333"/>
                </a:solidFill>
                <a:latin typeface="Helvetica" panose="020B0604020202020204" pitchFamily="34" charset="0"/>
                <a:ea typeface="Times New Roman" panose="02020603050405020304" pitchFamily="18" charset="0"/>
                <a:cs typeface="Times New Roman" panose="02020603050405020304" pitchFamily="18" charset="0"/>
              </a:rPr>
              <a:t>) </a:t>
            </a:r>
          </a:p>
          <a:p>
            <a:pPr algn="just">
              <a:lnSpc>
                <a:spcPct val="107000"/>
              </a:lnSpc>
              <a:spcAft>
                <a:spcPts val="750"/>
              </a:spcAft>
            </a:pPr>
            <a:r>
              <a:rPr lang="en-US" sz="2800" smtClean="0">
                <a:solidFill>
                  <a:srgbClr val="333333"/>
                </a:solidFill>
                <a:latin typeface="Helvetica" panose="020B0604020202020204" pitchFamily="34" charset="0"/>
                <a:ea typeface="Times New Roman" panose="02020603050405020304" pitchFamily="18" charset="0"/>
                <a:cs typeface="Times New Roman" panose="02020603050405020304" pitchFamily="18" charset="0"/>
              </a:rPr>
              <a:t>- </a:t>
            </a:r>
            <a:r>
              <a:rPr lang="en-US" sz="2800">
                <a:solidFill>
                  <a:srgbClr val="333333"/>
                </a:solidFill>
                <a:latin typeface="Helvetica" panose="020B0604020202020204" pitchFamily="34" charset="0"/>
                <a:ea typeface="Times New Roman" panose="02020603050405020304" pitchFamily="18" charset="0"/>
                <a:cs typeface="Times New Roman" panose="02020603050405020304" pitchFamily="18" charset="0"/>
              </a:rPr>
              <a:t>Lợi dụng hoạt động nghề nghiệp để tuyên truyền chống lại chủ trương đường lối, chính sách của Đảng, pháp luật của Nhà nước hoặc gây phương hại đối với thuần phong, mỹ tục, đời sống văn hóa, tinh thần của nhân dân và xã hội.</a:t>
            </a:r>
            <a:endParaRPr lang="en-US" sz="2800">
              <a:latin typeface="Times New Roman" panose="02020603050405020304" pitchFamily="18" charset="0"/>
              <a:ea typeface="Calibri" panose="020F0502020204030204" pitchFamily="34" charset="0"/>
            </a:endParaRPr>
          </a:p>
          <a:p>
            <a:pPr algn="just">
              <a:lnSpc>
                <a:spcPct val="107000"/>
              </a:lnSpc>
              <a:spcAft>
                <a:spcPts val="750"/>
              </a:spcAft>
            </a:pPr>
            <a:r>
              <a:rPr lang="en-US" sz="2800">
                <a:solidFill>
                  <a:srgbClr val="333333"/>
                </a:solidFill>
                <a:latin typeface="Helvetica" panose="020B0604020202020204" pitchFamily="34" charset="0"/>
                <a:ea typeface="Times New Roman" panose="02020603050405020304" pitchFamily="18" charset="0"/>
                <a:cs typeface="Times New Roman" panose="02020603050405020304" pitchFamily="18" charset="0"/>
              </a:rPr>
              <a:t>- Xúc phạm danh dự, nhân phẩm, uy tín của người khác trong khi thực hiện hoạt động nghề nghiệp.</a:t>
            </a:r>
            <a:endParaRPr lang="en-US" sz="2800">
              <a:latin typeface="Times New Roman" panose="02020603050405020304" pitchFamily="18" charset="0"/>
              <a:ea typeface="Calibri" panose="020F0502020204030204" pitchFamily="34" charset="0"/>
            </a:endParaRPr>
          </a:p>
          <a:p>
            <a:pPr algn="just">
              <a:lnSpc>
                <a:spcPct val="107000"/>
              </a:lnSpc>
              <a:spcAft>
                <a:spcPts val="750"/>
              </a:spcAft>
            </a:pPr>
            <a:r>
              <a:rPr lang="en-US" sz="2800">
                <a:solidFill>
                  <a:srgbClr val="333333"/>
                </a:solidFill>
                <a:latin typeface="Helvetica" panose="020B0604020202020204" pitchFamily="34" charset="0"/>
                <a:ea typeface="Times New Roman" panose="02020603050405020304" pitchFamily="18" charset="0"/>
                <a:cs typeface="Times New Roman" panose="02020603050405020304" pitchFamily="18" charset="0"/>
              </a:rPr>
              <a:t>- Những việc khác viên chức không được làm theo quy định </a:t>
            </a:r>
            <a:r>
              <a:rPr lang="en-US" sz="2800" u="sng">
                <a:solidFill>
                  <a:srgbClr val="0000FF"/>
                </a:solidFill>
                <a:latin typeface="Helvetica" panose="020B0604020202020204" pitchFamily="34" charset="0"/>
                <a:ea typeface="Times New Roman" panose="02020603050405020304" pitchFamily="18" charset="0"/>
                <a:cs typeface="Times New Roman" panose="02020603050405020304" pitchFamily="18" charset="0"/>
                <a:hlinkClick r:id="rId5"/>
              </a:rPr>
              <a:t>Luật phòng, chống tham nhũng 2018</a:t>
            </a:r>
            <a:r>
              <a:rPr lang="en-US" sz="2800">
                <a:solidFill>
                  <a:srgbClr val="333333"/>
                </a:solidFill>
                <a:latin typeface="Helvetica" panose="020B0604020202020204" pitchFamily="34" charset="0"/>
                <a:ea typeface="Times New Roman" panose="02020603050405020304" pitchFamily="18" charset="0"/>
                <a:cs typeface="Times New Roman" panose="02020603050405020304" pitchFamily="18" charset="0"/>
              </a:rPr>
              <a:t>, </a:t>
            </a:r>
            <a:r>
              <a:rPr lang="en-US" sz="2800" u="sng">
                <a:solidFill>
                  <a:srgbClr val="0000FF"/>
                </a:solidFill>
                <a:latin typeface="Helvetica" panose="020B0604020202020204" pitchFamily="34" charset="0"/>
                <a:ea typeface="Times New Roman" panose="02020603050405020304" pitchFamily="18" charset="0"/>
                <a:cs typeface="Times New Roman" panose="02020603050405020304" pitchFamily="18" charset="0"/>
                <a:hlinkClick r:id="rId6"/>
              </a:rPr>
              <a:t>Luật thực hành tiết kiệm, chống lãng phí 2013</a:t>
            </a:r>
            <a:r>
              <a:rPr lang="en-US" sz="2800">
                <a:solidFill>
                  <a:srgbClr val="333333"/>
                </a:solidFill>
                <a:latin typeface="Helvetica" panose="020B0604020202020204" pitchFamily="34" charset="0"/>
                <a:ea typeface="Times New Roman" panose="02020603050405020304" pitchFamily="18" charset="0"/>
                <a:cs typeface="Times New Roman" panose="02020603050405020304" pitchFamily="18" charset="0"/>
              </a:rPr>
              <a:t> và các quy định khác của pháp luật có liên quan.</a:t>
            </a:r>
            <a:endParaRPr lang="en-US" sz="2800">
              <a:latin typeface="Times New Roman" panose="02020603050405020304" pitchFamily="18" charset="0"/>
              <a:ea typeface="Calibri" panose="020F0502020204030204" pitchFamily="34" charset="0"/>
            </a:endParaRPr>
          </a:p>
          <a:p>
            <a:pPr algn="just">
              <a:lnSpc>
                <a:spcPct val="107000"/>
              </a:lnSpc>
              <a:spcAft>
                <a:spcPts val="750"/>
              </a:spcAft>
            </a:pPr>
            <a:endParaRPr lang="en-US" sz="2800" i="1">
              <a:latin typeface="Times New Roman" panose="02020603050405020304" pitchFamily="18" charset="0"/>
              <a:ea typeface="Calibri" panose="020F0502020204030204" pitchFamily="34" charset="0"/>
            </a:endParaRPr>
          </a:p>
          <a:p>
            <a:pPr algn="just">
              <a:lnSpc>
                <a:spcPct val="107000"/>
              </a:lnSpc>
              <a:spcBef>
                <a:spcPts val="1500"/>
              </a:spcBef>
              <a:spcAft>
                <a:spcPts val="750"/>
              </a:spcAft>
            </a:pPr>
            <a:endParaRPr lang="en-US" sz="2400">
              <a:solidFill>
                <a:srgbClr val="FF0000"/>
              </a:solidFill>
              <a:latin typeface="Times New Roman" panose="02020603050405020304" pitchFamily="18" charset="0"/>
              <a:ea typeface="Calibri" panose="020F0502020204030204" pitchFamily="34" charset="0"/>
            </a:endParaRPr>
          </a:p>
          <a:p>
            <a:endParaRPr lang="en-US" sz="3600" b="1" smtClean="0">
              <a:solidFill>
                <a:srgbClr val="FF0000"/>
              </a:solidFill>
            </a:endParaRPr>
          </a:p>
        </p:txBody>
      </p:sp>
    </p:spTree>
    <p:extLst>
      <p:ext uri="{BB962C8B-B14F-4D97-AF65-F5344CB8AC3E}">
        <p14:creationId xmlns:p14="http://schemas.microsoft.com/office/powerpoint/2010/main" val="17217498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6754" y="0"/>
            <a:ext cx="12348754" cy="6858000"/>
          </a:xfrm>
          <a:prstGeom prst="rect">
            <a:avLst/>
          </a:prstGeom>
        </p:spPr>
      </p:pic>
      <p:sp>
        <p:nvSpPr>
          <p:cNvPr id="6" name="Rectangle 5"/>
          <p:cNvSpPr/>
          <p:nvPr/>
        </p:nvSpPr>
        <p:spPr>
          <a:xfrm>
            <a:off x="1742446" y="414477"/>
            <a:ext cx="8874161" cy="707886"/>
          </a:xfrm>
          <a:prstGeom prst="rect">
            <a:avLst/>
          </a:prstGeom>
        </p:spPr>
        <p:txBody>
          <a:bodyPr wrap="none">
            <a:spAutoFit/>
          </a:bodyPr>
          <a:lstStyle/>
          <a:p>
            <a:pPr marL="571500" indent="-571500">
              <a:buFont typeface="Wingdings" panose="05000000000000000000" pitchFamily="2" charset="2"/>
              <a:buChar char="Ø"/>
            </a:pPr>
            <a:r>
              <a:rPr lang="en-US" sz="4000" b="1" smtClean="0">
                <a:latin typeface="Times New Roman" panose="02020603050405020304" pitchFamily="18" charset="0"/>
                <a:ea typeface="Times New Roman" panose="02020603050405020304" pitchFamily="18" charset="0"/>
              </a:rPr>
              <a:t>MỨC ĐỘ CỦA HÀNH VI VI PHẠM</a:t>
            </a:r>
            <a:endParaRPr lang="en-US" sz="4000" b="1"/>
          </a:p>
        </p:txBody>
      </p:sp>
      <p:sp>
        <p:nvSpPr>
          <p:cNvPr id="7" name="Rectangle 6"/>
          <p:cNvSpPr/>
          <p:nvPr/>
        </p:nvSpPr>
        <p:spPr>
          <a:xfrm>
            <a:off x="143691" y="1317055"/>
            <a:ext cx="12048309" cy="4385816"/>
          </a:xfrm>
          <a:prstGeom prst="rect">
            <a:avLst/>
          </a:prstGeom>
        </p:spPr>
        <p:txBody>
          <a:bodyPr wrap="square">
            <a:spAutoFit/>
          </a:bodyPr>
          <a:lstStyle/>
          <a:p>
            <a:pPr>
              <a:spcBef>
                <a:spcPts val="600"/>
              </a:spcBef>
              <a:spcAft>
                <a:spcPts val="0"/>
              </a:spcAft>
            </a:pPr>
            <a:r>
              <a:rPr lang="en-US" sz="2400" smtClean="0">
                <a:effectLst/>
                <a:latin typeface="Times New Roman" panose="02020603050405020304" pitchFamily="18" charset="0"/>
                <a:ea typeface="Times New Roman" panose="02020603050405020304" pitchFamily="18" charset="0"/>
              </a:rPr>
              <a:t>a) Vi phạm gây hậu quả </a:t>
            </a:r>
            <a:r>
              <a:rPr lang="en-US" sz="2400" b="1" smtClean="0">
                <a:effectLst/>
                <a:latin typeface="Times New Roman" panose="02020603050405020304" pitchFamily="18" charset="0"/>
                <a:ea typeface="Times New Roman" panose="02020603050405020304" pitchFamily="18" charset="0"/>
              </a:rPr>
              <a:t>ít nghiêm trọng</a:t>
            </a:r>
            <a:r>
              <a:rPr lang="en-US" sz="2400" smtClean="0">
                <a:effectLst/>
                <a:latin typeface="Times New Roman" panose="02020603050405020304" pitchFamily="18" charset="0"/>
                <a:ea typeface="Times New Roman" panose="02020603050405020304" pitchFamily="18" charset="0"/>
              </a:rPr>
              <a:t>: tính chất, mức độ tác hại không lớn, tác động trong phạm vi nội bộ, làm ảnh hưởng đến uy tín của cơ quan,</a:t>
            </a:r>
          </a:p>
          <a:p>
            <a:pPr>
              <a:spcBef>
                <a:spcPts val="600"/>
              </a:spcBef>
              <a:spcAft>
                <a:spcPts val="0"/>
              </a:spcAft>
            </a:pPr>
            <a:r>
              <a:rPr lang="en-US" sz="2400" smtClean="0">
                <a:effectLst/>
                <a:latin typeface="Times New Roman" panose="02020603050405020304" pitchFamily="18" charset="0"/>
                <a:ea typeface="Times New Roman" panose="02020603050405020304" pitchFamily="18" charset="0"/>
              </a:rPr>
              <a:t>b) Vi phạm gây hậu quả </a:t>
            </a:r>
            <a:r>
              <a:rPr lang="en-US" sz="2400" b="1" smtClean="0">
                <a:effectLst/>
                <a:latin typeface="Times New Roman" panose="02020603050405020304" pitchFamily="18" charset="0"/>
                <a:ea typeface="Times New Roman" panose="02020603050405020304" pitchFamily="18" charset="0"/>
              </a:rPr>
              <a:t>nghiêm trọng</a:t>
            </a:r>
            <a:r>
              <a:rPr lang="en-US" sz="2400" smtClean="0">
                <a:effectLst/>
                <a:latin typeface="Times New Roman" panose="02020603050405020304" pitchFamily="18" charset="0"/>
                <a:ea typeface="Times New Roman" panose="02020603050405020304" pitchFamily="18" charset="0"/>
              </a:rPr>
              <a:t>: có tính chất, mức độ, tác hại lớn, tác động ngoài phạm vi nội bộ, gây dư luận xấu trong cán bộ, công chức, viên chức và nhân dân, làm giảm uy tín của cơ quan,</a:t>
            </a:r>
          </a:p>
          <a:p>
            <a:pPr>
              <a:spcBef>
                <a:spcPts val="600"/>
              </a:spcBef>
              <a:spcAft>
                <a:spcPts val="0"/>
              </a:spcAft>
            </a:pPr>
            <a:r>
              <a:rPr lang="en-US" sz="2400" smtClean="0">
                <a:effectLst/>
                <a:latin typeface="Times New Roman" panose="02020603050405020304" pitchFamily="18" charset="0"/>
                <a:ea typeface="Times New Roman" panose="02020603050405020304" pitchFamily="18" charset="0"/>
              </a:rPr>
              <a:t>c) Vi phạm gây hậu quả </a:t>
            </a:r>
            <a:r>
              <a:rPr lang="en-US" sz="2400" b="1" smtClean="0">
                <a:effectLst/>
                <a:latin typeface="Times New Roman" panose="02020603050405020304" pitchFamily="18" charset="0"/>
                <a:ea typeface="Times New Roman" panose="02020603050405020304" pitchFamily="18" charset="0"/>
              </a:rPr>
              <a:t>rất nghiêm trọng</a:t>
            </a:r>
            <a:r>
              <a:rPr lang="en-US" sz="2400" smtClean="0">
                <a:effectLst/>
                <a:latin typeface="Times New Roman" panose="02020603050405020304" pitchFamily="18" charset="0"/>
                <a:ea typeface="Times New Roman" panose="02020603050405020304" pitchFamily="18" charset="0"/>
              </a:rPr>
              <a:t>: có tính chất, mức độ, tác hại rất lớn, phạm vi tác động đến toàn xã hội, gây dư luận rất bức xúc trong cán bộ, công chức, viên chức và nhân dân, làm mất uy tín của cơ quan,</a:t>
            </a:r>
          </a:p>
          <a:p>
            <a:pPr>
              <a:spcBef>
                <a:spcPts val="600"/>
              </a:spcBef>
              <a:spcAft>
                <a:spcPts val="0"/>
              </a:spcAft>
            </a:pPr>
            <a:r>
              <a:rPr lang="en-US" sz="2400" smtClean="0">
                <a:effectLst/>
                <a:latin typeface="Times New Roman" panose="02020603050405020304" pitchFamily="18" charset="0"/>
                <a:ea typeface="Times New Roman" panose="02020603050405020304" pitchFamily="18" charset="0"/>
              </a:rPr>
              <a:t>d) Vi phạm gây hậu quả </a:t>
            </a:r>
            <a:r>
              <a:rPr lang="en-US" sz="2400" b="1" smtClean="0">
                <a:effectLst/>
                <a:latin typeface="Times New Roman" panose="02020603050405020304" pitchFamily="18" charset="0"/>
                <a:ea typeface="Times New Roman" panose="02020603050405020304" pitchFamily="18" charset="0"/>
              </a:rPr>
              <a:t>đặc biệt nghiêm trọng</a:t>
            </a:r>
            <a:r>
              <a:rPr lang="en-US" sz="2400" smtClean="0">
                <a:effectLst/>
                <a:latin typeface="Times New Roman" panose="02020603050405020304" pitchFamily="18" charset="0"/>
                <a:ea typeface="Times New Roman" panose="02020603050405020304" pitchFamily="18" charset="0"/>
              </a:rPr>
              <a:t>: có tính chất, mức độ, tác hại đặc biệt lớn, phạm vi tác động sâu rộng đến toàn xã hội, gây dư luận đặc biệt bức xúc trong cán bộ, công chức, viên chức và nhân dân, làm mất uy tín của cơ quan</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8717078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 7"/>
          <p:cNvGraphicFramePr/>
          <p:nvPr>
            <p:extLst>
              <p:ext uri="{D42A27DB-BD31-4B8C-83A1-F6EECF244321}">
                <p14:modId xmlns:p14="http://schemas.microsoft.com/office/powerpoint/2010/main" val="3266731764"/>
              </p:ext>
            </p:extLst>
          </p:nvPr>
        </p:nvGraphicFramePr>
        <p:xfrm>
          <a:off x="470649" y="326572"/>
          <a:ext cx="10717350" cy="59032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Rectangle 10"/>
          <p:cNvSpPr/>
          <p:nvPr/>
        </p:nvSpPr>
        <p:spPr>
          <a:xfrm>
            <a:off x="8921170" y="1713083"/>
            <a:ext cx="2266829" cy="4102725"/>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pic>
        <p:nvPicPr>
          <p:cNvPr id="13" name="Picture 12"/>
          <p:cNvPicPr>
            <a:picLocks noChangeAspect="1"/>
          </p:cNvPicPr>
          <p:nvPr/>
        </p:nvPicPr>
        <p:blipFill>
          <a:blip r:embed="rId7"/>
          <a:stretch>
            <a:fillRect/>
          </a:stretch>
        </p:blipFill>
        <p:spPr>
          <a:xfrm>
            <a:off x="8042683" y="2049725"/>
            <a:ext cx="2725148" cy="853514"/>
          </a:xfrm>
          <a:prstGeom prst="rect">
            <a:avLst/>
          </a:prstGeom>
        </p:spPr>
      </p:pic>
      <p:sp>
        <p:nvSpPr>
          <p:cNvPr id="14" name="Rectangle 13"/>
          <p:cNvSpPr/>
          <p:nvPr/>
        </p:nvSpPr>
        <p:spPr>
          <a:xfrm>
            <a:off x="3479074" y="5815808"/>
            <a:ext cx="7193280" cy="707886"/>
          </a:xfrm>
          <a:prstGeom prst="rect">
            <a:avLst/>
          </a:prstGeom>
        </p:spPr>
        <p:txBody>
          <a:bodyPr wrap="square">
            <a:spAutoFit/>
          </a:bodyPr>
          <a:lstStyle/>
          <a:p>
            <a:pPr lvl="0" algn="ctr">
              <a:spcBef>
                <a:spcPts val="600"/>
              </a:spcBef>
            </a:pPr>
            <a:r>
              <a:rPr lang="en-US" sz="4000" b="1">
                <a:solidFill>
                  <a:prstClr val="black"/>
                </a:solidFill>
                <a:latin typeface="Times New Roman" panose="02020603050405020304" pitchFamily="18" charset="0"/>
                <a:ea typeface="Times New Roman" panose="02020603050405020304" pitchFamily="18" charset="0"/>
              </a:rPr>
              <a:t>Điều 7. Các hình thức kỷ luật</a:t>
            </a:r>
            <a:endParaRPr lang="en-US" sz="4000">
              <a:solidFill>
                <a:prstClr val="black"/>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709045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 7"/>
          <p:cNvGraphicFramePr/>
          <p:nvPr>
            <p:extLst>
              <p:ext uri="{D42A27DB-BD31-4B8C-83A1-F6EECF244321}">
                <p14:modId xmlns:p14="http://schemas.microsoft.com/office/powerpoint/2010/main" val="1915165198"/>
              </p:ext>
            </p:extLst>
          </p:nvPr>
        </p:nvGraphicFramePr>
        <p:xfrm>
          <a:off x="470649" y="326572"/>
          <a:ext cx="10920162" cy="60742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Rectangle 10"/>
          <p:cNvSpPr/>
          <p:nvPr/>
        </p:nvSpPr>
        <p:spPr>
          <a:xfrm>
            <a:off x="8921170" y="1713083"/>
            <a:ext cx="2266829" cy="4102725"/>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2" name="Rectangle 1"/>
          <p:cNvSpPr/>
          <p:nvPr/>
        </p:nvSpPr>
        <p:spPr>
          <a:xfrm>
            <a:off x="7536413" y="2183024"/>
            <a:ext cx="3377848" cy="646331"/>
          </a:xfrm>
          <a:prstGeom prst="rect">
            <a:avLst/>
          </a:prstGeom>
        </p:spPr>
        <p:txBody>
          <a:bodyPr wrap="none">
            <a:spAutoFit/>
          </a:bodyPr>
          <a:lstStyle/>
          <a:p>
            <a:r>
              <a:rPr lang="en-US" sz="3600">
                <a:solidFill>
                  <a:srgbClr val="00B050"/>
                </a:solidFill>
                <a:latin typeface="Times New Roman" panose="02020603050405020304" pitchFamily="18" charset="0"/>
                <a:ea typeface="Times New Roman" panose="02020603050405020304" pitchFamily="18" charset="0"/>
              </a:rPr>
              <a:t>d) Buộc thôi việc</a:t>
            </a:r>
            <a:endParaRPr lang="en-US" sz="3600">
              <a:solidFill>
                <a:srgbClr val="00B050"/>
              </a:solidFill>
            </a:endParaRPr>
          </a:p>
        </p:txBody>
      </p:sp>
      <p:sp>
        <p:nvSpPr>
          <p:cNvPr id="6" name="Rectangle 5"/>
          <p:cNvSpPr/>
          <p:nvPr/>
        </p:nvSpPr>
        <p:spPr>
          <a:xfrm>
            <a:off x="3479074" y="5815808"/>
            <a:ext cx="7193280" cy="707886"/>
          </a:xfrm>
          <a:prstGeom prst="rect">
            <a:avLst/>
          </a:prstGeom>
        </p:spPr>
        <p:txBody>
          <a:bodyPr wrap="square">
            <a:spAutoFit/>
          </a:bodyPr>
          <a:lstStyle/>
          <a:p>
            <a:pPr lvl="0" algn="ctr">
              <a:spcBef>
                <a:spcPts val="600"/>
              </a:spcBef>
            </a:pPr>
            <a:r>
              <a:rPr lang="en-US" sz="4000" b="1">
                <a:solidFill>
                  <a:prstClr val="black"/>
                </a:solidFill>
                <a:latin typeface="Times New Roman" panose="02020603050405020304" pitchFamily="18" charset="0"/>
                <a:ea typeface="Times New Roman" panose="02020603050405020304" pitchFamily="18" charset="0"/>
              </a:rPr>
              <a:t>Điều 7. Các hình thức kỷ luật</a:t>
            </a:r>
            <a:endParaRPr lang="en-US" sz="4000">
              <a:solidFill>
                <a:prstClr val="black"/>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1806991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 7"/>
          <p:cNvGraphicFramePr/>
          <p:nvPr>
            <p:extLst>
              <p:ext uri="{D42A27DB-BD31-4B8C-83A1-F6EECF244321}">
                <p14:modId xmlns:p14="http://schemas.microsoft.com/office/powerpoint/2010/main" val="424252361"/>
              </p:ext>
            </p:extLst>
          </p:nvPr>
        </p:nvGraphicFramePr>
        <p:xfrm>
          <a:off x="470649" y="326572"/>
          <a:ext cx="10920162" cy="60742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Rectangle 10"/>
          <p:cNvSpPr/>
          <p:nvPr/>
        </p:nvSpPr>
        <p:spPr>
          <a:xfrm>
            <a:off x="8921170" y="1713083"/>
            <a:ext cx="2266829" cy="4102725"/>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2" name="Rectangle 1"/>
          <p:cNvSpPr/>
          <p:nvPr/>
        </p:nvSpPr>
        <p:spPr>
          <a:xfrm>
            <a:off x="8840387" y="2111348"/>
            <a:ext cx="3377848" cy="646331"/>
          </a:xfrm>
          <a:prstGeom prst="rect">
            <a:avLst/>
          </a:prstGeom>
        </p:spPr>
        <p:txBody>
          <a:bodyPr wrap="none">
            <a:spAutoFit/>
          </a:bodyPr>
          <a:lstStyle/>
          <a:p>
            <a:r>
              <a:rPr lang="en-US" sz="3600">
                <a:solidFill>
                  <a:srgbClr val="002060"/>
                </a:solidFill>
                <a:latin typeface="Times New Roman" panose="02020603050405020304" pitchFamily="18" charset="0"/>
                <a:ea typeface="Times New Roman" panose="02020603050405020304" pitchFamily="18" charset="0"/>
              </a:rPr>
              <a:t>đ</a:t>
            </a:r>
            <a:r>
              <a:rPr lang="en-US" sz="3600" smtClean="0">
                <a:solidFill>
                  <a:srgbClr val="002060"/>
                </a:solidFill>
                <a:latin typeface="Times New Roman" panose="02020603050405020304" pitchFamily="18" charset="0"/>
                <a:ea typeface="Times New Roman" panose="02020603050405020304" pitchFamily="18" charset="0"/>
              </a:rPr>
              <a:t>) </a:t>
            </a:r>
            <a:r>
              <a:rPr lang="en-US" sz="3600">
                <a:solidFill>
                  <a:srgbClr val="002060"/>
                </a:solidFill>
                <a:latin typeface="Times New Roman" panose="02020603050405020304" pitchFamily="18" charset="0"/>
                <a:ea typeface="Times New Roman" panose="02020603050405020304" pitchFamily="18" charset="0"/>
              </a:rPr>
              <a:t>Buộc thôi việc</a:t>
            </a:r>
            <a:endParaRPr lang="en-US" sz="3600">
              <a:solidFill>
                <a:srgbClr val="002060"/>
              </a:solidFill>
            </a:endParaRPr>
          </a:p>
        </p:txBody>
      </p:sp>
      <p:sp>
        <p:nvSpPr>
          <p:cNvPr id="3" name="Rectangle 2"/>
          <p:cNvSpPr/>
          <p:nvPr/>
        </p:nvSpPr>
        <p:spPr>
          <a:xfrm>
            <a:off x="6551611" y="2569164"/>
            <a:ext cx="2369559" cy="584775"/>
          </a:xfrm>
          <a:prstGeom prst="rect">
            <a:avLst/>
          </a:prstGeom>
        </p:spPr>
        <p:txBody>
          <a:bodyPr wrap="none">
            <a:spAutoFit/>
          </a:bodyPr>
          <a:lstStyle/>
          <a:p>
            <a:r>
              <a:rPr lang="en-US" sz="3200">
                <a:solidFill>
                  <a:srgbClr val="002060"/>
                </a:solidFill>
                <a:latin typeface="Times New Roman" panose="02020603050405020304" pitchFamily="18" charset="0"/>
                <a:ea typeface="Times New Roman" panose="02020603050405020304" pitchFamily="18" charset="0"/>
              </a:rPr>
              <a:t>d) Cách chức</a:t>
            </a:r>
            <a:endParaRPr lang="en-US">
              <a:solidFill>
                <a:srgbClr val="002060"/>
              </a:solidFill>
            </a:endParaRPr>
          </a:p>
        </p:txBody>
      </p:sp>
      <p:sp>
        <p:nvSpPr>
          <p:cNvPr id="6" name="Oval 5"/>
          <p:cNvSpPr/>
          <p:nvPr/>
        </p:nvSpPr>
        <p:spPr>
          <a:xfrm>
            <a:off x="8782863" y="1422553"/>
            <a:ext cx="884947" cy="821810"/>
          </a:xfrm>
          <a:prstGeom prst="ellips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7" name="Rectangle 6"/>
          <p:cNvSpPr/>
          <p:nvPr/>
        </p:nvSpPr>
        <p:spPr>
          <a:xfrm>
            <a:off x="3479074" y="5815808"/>
            <a:ext cx="7193280" cy="707886"/>
          </a:xfrm>
          <a:prstGeom prst="rect">
            <a:avLst/>
          </a:prstGeom>
        </p:spPr>
        <p:txBody>
          <a:bodyPr wrap="square">
            <a:spAutoFit/>
          </a:bodyPr>
          <a:lstStyle/>
          <a:p>
            <a:pPr lvl="0" algn="ctr">
              <a:spcBef>
                <a:spcPts val="600"/>
              </a:spcBef>
            </a:pPr>
            <a:r>
              <a:rPr lang="en-US" sz="4000" b="1">
                <a:solidFill>
                  <a:prstClr val="black"/>
                </a:solidFill>
                <a:latin typeface="Times New Roman" panose="02020603050405020304" pitchFamily="18" charset="0"/>
                <a:ea typeface="Times New Roman" panose="02020603050405020304" pitchFamily="18" charset="0"/>
              </a:rPr>
              <a:t>Điều 7. Các hình thức kỷ luật</a:t>
            </a:r>
            <a:endParaRPr lang="en-US" sz="4000">
              <a:solidFill>
                <a:prstClr val="black"/>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5321395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97</TotalTime>
  <Words>2271</Words>
  <Application>Microsoft Office PowerPoint</Application>
  <PresentationFormat>Widescreen</PresentationFormat>
  <Paragraphs>123</Paragraphs>
  <Slides>25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Arial</vt:lpstr>
      <vt:lpstr>Calibri</vt:lpstr>
      <vt:lpstr>Calibri Light</vt:lpstr>
      <vt:lpstr>Helvetica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HONG VAN</dc:creator>
  <cp:lastModifiedBy>HONG VAN</cp:lastModifiedBy>
  <cp:revision>13</cp:revision>
  <dcterms:created xsi:type="dcterms:W3CDTF">2023-08-18T05:24:19Z</dcterms:created>
  <dcterms:modified xsi:type="dcterms:W3CDTF">2023-08-20T22:53:32Z</dcterms:modified>
</cp:coreProperties>
</file>